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ontserrat"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111FD4C2-AF02-B94C-8D5E-42A05C30346D}" type="datetimeFigureOut">
              <a:rPr lang="en-US" smtClean="0"/>
              <a:t>10/16/2025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1488269E-244A-704D-897E-44E1B24DA4F1}" type="slidenum">
              <a:rPr lang="en-US" smtClean="0"/>
              <a:t>‹#›</a:t>
            </a:fld>
            <a:endParaRPr lang="en-US"/>
          </a:p>
        </p:txBody>
      </p:sp>
    </p:spTree>
    <p:extLst>
      <p:ext uri="{BB962C8B-B14F-4D97-AF65-F5344CB8AC3E}">
        <p14:creationId xmlns:p14="http://schemas.microsoft.com/office/powerpoint/2010/main" val="4031009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4.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s/_rels/slide4.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4.xml" /><Relationship Id="rId1" Type="http://schemas.openxmlformats.org/officeDocument/2006/relationships/slideLayout" Target="../slideLayouts/slideLayout5.xml" /><Relationship Id="rId5" Type="http://schemas.openxmlformats.org/officeDocument/2006/relationships/image" Target="../media/image9.png" /><Relationship Id="rId4" Type="http://schemas.openxmlformats.org/officeDocument/2006/relationships/image" Target="../media/image8.png"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7" Type="http://schemas.openxmlformats.org/officeDocument/2006/relationships/image" Target="../media/image14.png" /><Relationship Id="rId2" Type="http://schemas.openxmlformats.org/officeDocument/2006/relationships/notesSlide" Target="../notesSlides/notesSlide6.xml" /><Relationship Id="rId1" Type="http://schemas.openxmlformats.org/officeDocument/2006/relationships/slideLayout" Target="../slideLayouts/slideLayout7.xml" /><Relationship Id="rId6" Type="http://schemas.openxmlformats.org/officeDocument/2006/relationships/image" Target="../media/image13.png" /><Relationship Id="rId5" Type="http://schemas.openxmlformats.org/officeDocument/2006/relationships/image" Target="../media/image12.png" /><Relationship Id="rId4" Type="http://schemas.openxmlformats.org/officeDocument/2006/relationships/image" Target="../media/image11.png" /></Relationships>
</file>

<file path=ppt/slides/_rels/slide7.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7.xml" /><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9.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0.xml"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949535"/>
            <a:ext cx="7556421" cy="1695450"/>
          </a:xfrm>
          <a:prstGeom prst="rect">
            <a:avLst/>
          </a:prstGeom>
          <a:noFill/>
          <a:ln/>
        </p:spPr>
        <p:txBody>
          <a:bodyPr wrap="square" lIns="0" tIns="0" rIns="0" bIns="0" rtlCol="0" anchor="t"/>
          <a:lstStyle/>
          <a:p>
            <a:pPr marL="0" indent="0" algn="l">
              <a:lnSpc>
                <a:spcPts val="6650"/>
              </a:lnSpc>
              <a:buNone/>
            </a:pPr>
            <a:r>
              <a:rPr lang="en-US" sz="5100" dirty="0">
                <a:solidFill>
                  <a:srgbClr val="532418"/>
                </a:solidFill>
                <a:latin typeface="Marcellus" pitchFamily="34" charset="0"/>
                <a:ea typeface="Marcellus" pitchFamily="34" charset="-122"/>
                <a:cs typeface="Marcellus" pitchFamily="34" charset="-120"/>
              </a:rPr>
              <a:t>Sales &amp; Marketing Automation Platform</a:t>
            </a:r>
            <a:endParaRPr lang="en-US" sz="5100" dirty="0"/>
          </a:p>
        </p:txBody>
      </p:sp>
      <p:sp>
        <p:nvSpPr>
          <p:cNvPr id="4" name="Text 1"/>
          <p:cNvSpPr/>
          <p:nvPr/>
        </p:nvSpPr>
        <p:spPr>
          <a:xfrm>
            <a:off x="793790" y="4985147"/>
            <a:ext cx="7556421" cy="294799"/>
          </a:xfrm>
          <a:prstGeom prst="rect">
            <a:avLst/>
          </a:prstGeom>
          <a:noFill/>
          <a:ln/>
        </p:spPr>
        <p:txBody>
          <a:bodyPr wrap="non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Phase 1 Strategic Proposal for B2B SaaS Client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1999" y="591145"/>
            <a:ext cx="6178034" cy="803077"/>
          </a:xfrm>
          <a:prstGeom prst="rect">
            <a:avLst/>
          </a:prstGeom>
          <a:noFill/>
          <a:ln/>
        </p:spPr>
        <p:txBody>
          <a:bodyPr wrap="none" lIns="0" tIns="0" rIns="0" bIns="0" rtlCol="0" anchor="t"/>
          <a:lstStyle/>
          <a:p>
            <a:pPr marL="0" indent="0" algn="l">
              <a:lnSpc>
                <a:spcPts val="6300"/>
              </a:lnSpc>
              <a:buNone/>
            </a:pPr>
            <a:r>
              <a:rPr lang="en-US" sz="4850" dirty="0">
                <a:solidFill>
                  <a:srgbClr val="532418"/>
                </a:solidFill>
                <a:latin typeface="Marcellus" pitchFamily="34" charset="0"/>
                <a:ea typeface="Marcellus" pitchFamily="34" charset="-122"/>
                <a:cs typeface="Marcellus" pitchFamily="34" charset="-120"/>
              </a:rPr>
              <a:t>Next Steps &amp; Timeline</a:t>
            </a:r>
            <a:endParaRPr lang="en-US" sz="4850" dirty="0"/>
          </a:p>
        </p:txBody>
      </p:sp>
      <p:sp>
        <p:nvSpPr>
          <p:cNvPr id="3" name="Shape 1"/>
          <p:cNvSpPr/>
          <p:nvPr/>
        </p:nvSpPr>
        <p:spPr>
          <a:xfrm>
            <a:off x="751999" y="4331018"/>
            <a:ext cx="13126402" cy="30480"/>
          </a:xfrm>
          <a:prstGeom prst="roundRect">
            <a:avLst>
              <a:gd name="adj" fmla="val 296108"/>
            </a:avLst>
          </a:prstGeom>
          <a:solidFill>
            <a:srgbClr val="FFE0CC"/>
          </a:solidFill>
          <a:ln/>
        </p:spPr>
      </p:sp>
      <p:sp>
        <p:nvSpPr>
          <p:cNvPr id="4" name="Shape 2"/>
          <p:cNvSpPr/>
          <p:nvPr/>
        </p:nvSpPr>
        <p:spPr>
          <a:xfrm>
            <a:off x="3281363" y="3686413"/>
            <a:ext cx="30480" cy="644604"/>
          </a:xfrm>
          <a:prstGeom prst="roundRect">
            <a:avLst>
              <a:gd name="adj" fmla="val 296108"/>
            </a:avLst>
          </a:prstGeom>
          <a:solidFill>
            <a:srgbClr val="FFE0CC"/>
          </a:solidFill>
          <a:ln/>
        </p:spPr>
      </p:sp>
      <p:sp>
        <p:nvSpPr>
          <p:cNvPr id="5" name="Shape 3"/>
          <p:cNvSpPr/>
          <p:nvPr/>
        </p:nvSpPr>
        <p:spPr>
          <a:xfrm>
            <a:off x="3054906" y="4089321"/>
            <a:ext cx="483394" cy="483394"/>
          </a:xfrm>
          <a:prstGeom prst="roundRect">
            <a:avLst>
              <a:gd name="adj" fmla="val 18671"/>
            </a:avLst>
          </a:prstGeom>
          <a:solidFill>
            <a:srgbClr val="FFFFF4"/>
          </a:solidFill>
          <a:ln w="22860">
            <a:solidFill>
              <a:srgbClr val="FFE0CC"/>
            </a:solidFill>
            <a:prstDash val="solid"/>
          </a:ln>
        </p:spPr>
      </p:sp>
      <p:sp>
        <p:nvSpPr>
          <p:cNvPr id="6" name="Text 4"/>
          <p:cNvSpPr/>
          <p:nvPr/>
        </p:nvSpPr>
        <p:spPr>
          <a:xfrm>
            <a:off x="3111282" y="4090095"/>
            <a:ext cx="370642" cy="481846"/>
          </a:xfrm>
          <a:prstGeom prst="rect">
            <a:avLst/>
          </a:prstGeom>
          <a:noFill/>
          <a:ln/>
        </p:spPr>
        <p:txBody>
          <a:bodyPr wrap="none" lIns="0" tIns="0" rIns="0" bIns="0" rtlCol="0" anchor="t"/>
          <a:lstStyle/>
          <a:p>
            <a:pPr marL="0" indent="0" algn="ctr">
              <a:lnSpc>
                <a:spcPts val="2900"/>
              </a:lnSpc>
              <a:buNone/>
            </a:pPr>
            <a:r>
              <a:rPr lang="en-US" sz="2900" dirty="0">
                <a:solidFill>
                  <a:srgbClr val="67534F"/>
                </a:solidFill>
                <a:latin typeface="Marcellus" pitchFamily="34" charset="0"/>
                <a:ea typeface="Marcellus" pitchFamily="34" charset="-122"/>
                <a:cs typeface="Marcellus" pitchFamily="34" charset="-120"/>
              </a:rPr>
              <a:t>1</a:t>
            </a:r>
            <a:endParaRPr lang="en-US" sz="2900" dirty="0"/>
          </a:p>
        </p:txBody>
      </p:sp>
      <p:sp>
        <p:nvSpPr>
          <p:cNvPr id="7" name="Text 5"/>
          <p:cNvSpPr/>
          <p:nvPr/>
        </p:nvSpPr>
        <p:spPr>
          <a:xfrm>
            <a:off x="1752124" y="1823918"/>
            <a:ext cx="3088958" cy="401479"/>
          </a:xfrm>
          <a:prstGeom prst="rect">
            <a:avLst/>
          </a:prstGeom>
          <a:noFill/>
          <a:ln/>
        </p:spPr>
        <p:txBody>
          <a:bodyPr wrap="none" lIns="0" tIns="0" rIns="0" bIns="0" rtlCol="0" anchor="t"/>
          <a:lstStyle/>
          <a:p>
            <a:pPr marL="0" indent="0" algn="ctr">
              <a:lnSpc>
                <a:spcPts val="3150"/>
              </a:lnSpc>
              <a:buNone/>
            </a:pPr>
            <a:r>
              <a:rPr lang="en-US" sz="2400" dirty="0">
                <a:solidFill>
                  <a:srgbClr val="67534F"/>
                </a:solidFill>
                <a:latin typeface="Marcellus" pitchFamily="34" charset="0"/>
                <a:ea typeface="Marcellus" pitchFamily="34" charset="-122"/>
                <a:cs typeface="Marcellus" pitchFamily="34" charset="-120"/>
              </a:rPr>
              <a:t>Today</a:t>
            </a:r>
            <a:endParaRPr lang="en-US" sz="2400" dirty="0"/>
          </a:p>
        </p:txBody>
      </p:sp>
      <p:sp>
        <p:nvSpPr>
          <p:cNvPr id="8" name="Text 6"/>
          <p:cNvSpPr/>
          <p:nvPr/>
        </p:nvSpPr>
        <p:spPr>
          <a:xfrm>
            <a:off x="966788" y="2354223"/>
            <a:ext cx="4659749" cy="1117283"/>
          </a:xfrm>
          <a:prstGeom prst="rect">
            <a:avLst/>
          </a:prstGeom>
          <a:noFill/>
          <a:ln/>
        </p:spPr>
        <p:txBody>
          <a:bodyPr wrap="square" lIns="0" tIns="0" rIns="0" bIns="0" rtlCol="0" anchor="t"/>
          <a:lstStyle/>
          <a:p>
            <a:pPr marL="0" indent="0" algn="ctr">
              <a:lnSpc>
                <a:spcPts val="2150"/>
              </a:lnSpc>
              <a:buNone/>
            </a:pPr>
            <a:r>
              <a:rPr lang="en-US" sz="1650" dirty="0">
                <a:solidFill>
                  <a:srgbClr val="67534F"/>
                </a:solidFill>
                <a:latin typeface="Montserrat" pitchFamily="34" charset="0"/>
                <a:ea typeface="Montserrat" pitchFamily="34" charset="-122"/>
                <a:cs typeface="Montserrat" pitchFamily="34" charset="-120"/>
              </a:rPr>
              <a:t>Phase 1 deliverables completed: requirements analysis, platform recommendation, and architecture design finalized for client review.</a:t>
            </a:r>
            <a:endParaRPr lang="en-US" sz="1650" dirty="0"/>
          </a:p>
        </p:txBody>
      </p:sp>
      <p:sp>
        <p:nvSpPr>
          <p:cNvPr id="9" name="Shape 7"/>
          <p:cNvSpPr/>
          <p:nvPr/>
        </p:nvSpPr>
        <p:spPr>
          <a:xfrm>
            <a:off x="5960388" y="4331018"/>
            <a:ext cx="30480" cy="644604"/>
          </a:xfrm>
          <a:prstGeom prst="roundRect">
            <a:avLst>
              <a:gd name="adj" fmla="val 296108"/>
            </a:avLst>
          </a:prstGeom>
          <a:solidFill>
            <a:srgbClr val="FFE0CC"/>
          </a:solidFill>
          <a:ln/>
        </p:spPr>
      </p:sp>
      <p:sp>
        <p:nvSpPr>
          <p:cNvPr id="10" name="Shape 8"/>
          <p:cNvSpPr/>
          <p:nvPr/>
        </p:nvSpPr>
        <p:spPr>
          <a:xfrm>
            <a:off x="5733931" y="4089321"/>
            <a:ext cx="483394" cy="483394"/>
          </a:xfrm>
          <a:prstGeom prst="roundRect">
            <a:avLst>
              <a:gd name="adj" fmla="val 18671"/>
            </a:avLst>
          </a:prstGeom>
          <a:solidFill>
            <a:srgbClr val="FFFFF4"/>
          </a:solidFill>
          <a:ln w="22860">
            <a:solidFill>
              <a:srgbClr val="FFE0CC"/>
            </a:solidFill>
            <a:prstDash val="solid"/>
          </a:ln>
        </p:spPr>
      </p:sp>
      <p:sp>
        <p:nvSpPr>
          <p:cNvPr id="11" name="Text 9"/>
          <p:cNvSpPr/>
          <p:nvPr/>
        </p:nvSpPr>
        <p:spPr>
          <a:xfrm>
            <a:off x="5790307" y="4090095"/>
            <a:ext cx="370642" cy="481846"/>
          </a:xfrm>
          <a:prstGeom prst="rect">
            <a:avLst/>
          </a:prstGeom>
          <a:noFill/>
          <a:ln/>
        </p:spPr>
        <p:txBody>
          <a:bodyPr wrap="none" lIns="0" tIns="0" rIns="0" bIns="0" rtlCol="0" anchor="t"/>
          <a:lstStyle/>
          <a:p>
            <a:pPr marL="0" indent="0" algn="ctr">
              <a:lnSpc>
                <a:spcPts val="2900"/>
              </a:lnSpc>
              <a:buNone/>
            </a:pPr>
            <a:r>
              <a:rPr lang="en-US" sz="2900" dirty="0">
                <a:solidFill>
                  <a:srgbClr val="67534F"/>
                </a:solidFill>
                <a:latin typeface="Marcellus" pitchFamily="34" charset="0"/>
                <a:ea typeface="Marcellus" pitchFamily="34" charset="-122"/>
                <a:cs typeface="Marcellus" pitchFamily="34" charset="-120"/>
              </a:rPr>
              <a:t>2</a:t>
            </a:r>
            <a:endParaRPr lang="en-US" sz="2900" dirty="0"/>
          </a:p>
        </p:txBody>
      </p:sp>
      <p:sp>
        <p:nvSpPr>
          <p:cNvPr id="12" name="Text 10"/>
          <p:cNvSpPr/>
          <p:nvPr/>
        </p:nvSpPr>
        <p:spPr>
          <a:xfrm>
            <a:off x="4431149" y="5190530"/>
            <a:ext cx="3088958" cy="401479"/>
          </a:xfrm>
          <a:prstGeom prst="rect">
            <a:avLst/>
          </a:prstGeom>
          <a:noFill/>
          <a:ln/>
        </p:spPr>
        <p:txBody>
          <a:bodyPr wrap="none" lIns="0" tIns="0" rIns="0" bIns="0" rtlCol="0" anchor="t"/>
          <a:lstStyle/>
          <a:p>
            <a:pPr marL="0" indent="0" algn="ctr">
              <a:lnSpc>
                <a:spcPts val="3150"/>
              </a:lnSpc>
              <a:buNone/>
            </a:pPr>
            <a:r>
              <a:rPr lang="en-US" sz="2400" dirty="0">
                <a:solidFill>
                  <a:srgbClr val="67534F"/>
                </a:solidFill>
                <a:latin typeface="Marcellus" pitchFamily="34" charset="0"/>
                <a:ea typeface="Marcellus" pitchFamily="34" charset="-122"/>
                <a:cs typeface="Marcellus" pitchFamily="34" charset="-120"/>
              </a:rPr>
              <a:t>Tomorrow</a:t>
            </a:r>
            <a:endParaRPr lang="en-US" sz="2400" dirty="0"/>
          </a:p>
        </p:txBody>
      </p:sp>
      <p:sp>
        <p:nvSpPr>
          <p:cNvPr id="13" name="Text 11"/>
          <p:cNvSpPr/>
          <p:nvPr/>
        </p:nvSpPr>
        <p:spPr>
          <a:xfrm>
            <a:off x="3645694" y="5720834"/>
            <a:ext cx="4659868" cy="1117283"/>
          </a:xfrm>
          <a:prstGeom prst="rect">
            <a:avLst/>
          </a:prstGeom>
          <a:noFill/>
          <a:ln/>
        </p:spPr>
        <p:txBody>
          <a:bodyPr wrap="square" lIns="0" tIns="0" rIns="0" bIns="0" rtlCol="0" anchor="t"/>
          <a:lstStyle/>
          <a:p>
            <a:pPr marL="0" indent="0" algn="ctr">
              <a:lnSpc>
                <a:spcPts val="2150"/>
              </a:lnSpc>
              <a:buNone/>
            </a:pPr>
            <a:r>
              <a:rPr lang="en-US" sz="1650" dirty="0">
                <a:solidFill>
                  <a:srgbClr val="67534F"/>
                </a:solidFill>
                <a:latin typeface="Montserrat" pitchFamily="34" charset="0"/>
                <a:ea typeface="Montserrat" pitchFamily="34" charset="-122"/>
                <a:cs typeface="Montserrat" pitchFamily="34" charset="-120"/>
              </a:rPr>
              <a:t>Phase 2 collateral compilation: case studies gathered, methodology documentation refined, and proposal presentation prepared.</a:t>
            </a:r>
            <a:endParaRPr lang="en-US" sz="1650" dirty="0"/>
          </a:p>
        </p:txBody>
      </p:sp>
      <p:sp>
        <p:nvSpPr>
          <p:cNvPr id="14" name="Shape 12"/>
          <p:cNvSpPr/>
          <p:nvPr/>
        </p:nvSpPr>
        <p:spPr>
          <a:xfrm>
            <a:off x="8639413" y="3686413"/>
            <a:ext cx="30480" cy="644604"/>
          </a:xfrm>
          <a:prstGeom prst="roundRect">
            <a:avLst>
              <a:gd name="adj" fmla="val 296108"/>
            </a:avLst>
          </a:prstGeom>
          <a:solidFill>
            <a:srgbClr val="FFE0CC"/>
          </a:solidFill>
          <a:ln/>
        </p:spPr>
      </p:sp>
      <p:sp>
        <p:nvSpPr>
          <p:cNvPr id="15" name="Shape 13"/>
          <p:cNvSpPr/>
          <p:nvPr/>
        </p:nvSpPr>
        <p:spPr>
          <a:xfrm>
            <a:off x="8412956" y="4089321"/>
            <a:ext cx="483394" cy="483394"/>
          </a:xfrm>
          <a:prstGeom prst="roundRect">
            <a:avLst>
              <a:gd name="adj" fmla="val 18671"/>
            </a:avLst>
          </a:prstGeom>
          <a:solidFill>
            <a:srgbClr val="FFFFF4"/>
          </a:solidFill>
          <a:ln w="22860">
            <a:solidFill>
              <a:srgbClr val="FFE0CC"/>
            </a:solidFill>
            <a:prstDash val="solid"/>
          </a:ln>
        </p:spPr>
      </p:sp>
      <p:sp>
        <p:nvSpPr>
          <p:cNvPr id="16" name="Text 14"/>
          <p:cNvSpPr/>
          <p:nvPr/>
        </p:nvSpPr>
        <p:spPr>
          <a:xfrm>
            <a:off x="8469332" y="4090095"/>
            <a:ext cx="370642" cy="481846"/>
          </a:xfrm>
          <a:prstGeom prst="rect">
            <a:avLst/>
          </a:prstGeom>
          <a:noFill/>
          <a:ln/>
        </p:spPr>
        <p:txBody>
          <a:bodyPr wrap="none" lIns="0" tIns="0" rIns="0" bIns="0" rtlCol="0" anchor="t"/>
          <a:lstStyle/>
          <a:p>
            <a:pPr marL="0" indent="0" algn="ctr">
              <a:lnSpc>
                <a:spcPts val="2900"/>
              </a:lnSpc>
              <a:buNone/>
            </a:pPr>
            <a:r>
              <a:rPr lang="en-US" sz="2900" dirty="0">
                <a:solidFill>
                  <a:srgbClr val="67534F"/>
                </a:solidFill>
                <a:latin typeface="Marcellus" pitchFamily="34" charset="0"/>
                <a:ea typeface="Marcellus" pitchFamily="34" charset="-122"/>
                <a:cs typeface="Marcellus" pitchFamily="34" charset="-120"/>
              </a:rPr>
              <a:t>3</a:t>
            </a:r>
            <a:endParaRPr lang="en-US" sz="2900" dirty="0"/>
          </a:p>
        </p:txBody>
      </p:sp>
      <p:sp>
        <p:nvSpPr>
          <p:cNvPr id="17" name="Text 15"/>
          <p:cNvSpPr/>
          <p:nvPr/>
        </p:nvSpPr>
        <p:spPr>
          <a:xfrm>
            <a:off x="7110174" y="1823918"/>
            <a:ext cx="3088958" cy="401479"/>
          </a:xfrm>
          <a:prstGeom prst="rect">
            <a:avLst/>
          </a:prstGeom>
          <a:noFill/>
          <a:ln/>
        </p:spPr>
        <p:txBody>
          <a:bodyPr wrap="none" lIns="0" tIns="0" rIns="0" bIns="0" rtlCol="0" anchor="t"/>
          <a:lstStyle/>
          <a:p>
            <a:pPr marL="0" indent="0" algn="ctr">
              <a:lnSpc>
                <a:spcPts val="3150"/>
              </a:lnSpc>
              <a:buNone/>
            </a:pPr>
            <a:r>
              <a:rPr lang="en-US" sz="2400" dirty="0">
                <a:solidFill>
                  <a:srgbClr val="67534F"/>
                </a:solidFill>
                <a:latin typeface="Marcellus" pitchFamily="34" charset="0"/>
                <a:ea typeface="Marcellus" pitchFamily="34" charset="-122"/>
                <a:cs typeface="Marcellus" pitchFamily="34" charset="-120"/>
              </a:rPr>
              <a:t>Week 1</a:t>
            </a:r>
            <a:endParaRPr lang="en-US" sz="2400" dirty="0"/>
          </a:p>
        </p:txBody>
      </p:sp>
      <p:sp>
        <p:nvSpPr>
          <p:cNvPr id="18" name="Text 16"/>
          <p:cNvSpPr/>
          <p:nvPr/>
        </p:nvSpPr>
        <p:spPr>
          <a:xfrm>
            <a:off x="6324719" y="2354223"/>
            <a:ext cx="4659868" cy="1117283"/>
          </a:xfrm>
          <a:prstGeom prst="rect">
            <a:avLst/>
          </a:prstGeom>
          <a:noFill/>
          <a:ln/>
        </p:spPr>
        <p:txBody>
          <a:bodyPr wrap="square" lIns="0" tIns="0" rIns="0" bIns="0" rtlCol="0" anchor="t"/>
          <a:lstStyle/>
          <a:p>
            <a:pPr marL="0" indent="0" algn="ctr">
              <a:lnSpc>
                <a:spcPts val="2150"/>
              </a:lnSpc>
              <a:buNone/>
            </a:pPr>
            <a:r>
              <a:rPr lang="en-US" sz="1650" dirty="0">
                <a:solidFill>
                  <a:srgbClr val="67534F"/>
                </a:solidFill>
                <a:latin typeface="Montserrat" pitchFamily="34" charset="0"/>
                <a:ea typeface="Montserrat" pitchFamily="34" charset="-122"/>
                <a:cs typeface="Montserrat" pitchFamily="34" charset="-120"/>
              </a:rPr>
              <a:t>Client presentation and feedback incorporation, followed by contract finalization and project kickoff planning session.</a:t>
            </a:r>
            <a:endParaRPr lang="en-US" sz="1650" dirty="0"/>
          </a:p>
        </p:txBody>
      </p:sp>
      <p:sp>
        <p:nvSpPr>
          <p:cNvPr id="19" name="Shape 17"/>
          <p:cNvSpPr/>
          <p:nvPr/>
        </p:nvSpPr>
        <p:spPr>
          <a:xfrm>
            <a:off x="11318438" y="4331018"/>
            <a:ext cx="30480" cy="644604"/>
          </a:xfrm>
          <a:prstGeom prst="roundRect">
            <a:avLst>
              <a:gd name="adj" fmla="val 296108"/>
            </a:avLst>
          </a:prstGeom>
          <a:solidFill>
            <a:srgbClr val="FFE0CC"/>
          </a:solidFill>
          <a:ln/>
        </p:spPr>
      </p:sp>
      <p:sp>
        <p:nvSpPr>
          <p:cNvPr id="20" name="Shape 18"/>
          <p:cNvSpPr/>
          <p:nvPr/>
        </p:nvSpPr>
        <p:spPr>
          <a:xfrm>
            <a:off x="11091982" y="4089321"/>
            <a:ext cx="483394" cy="483394"/>
          </a:xfrm>
          <a:prstGeom prst="roundRect">
            <a:avLst>
              <a:gd name="adj" fmla="val 18671"/>
            </a:avLst>
          </a:prstGeom>
          <a:solidFill>
            <a:srgbClr val="FFFFF4"/>
          </a:solidFill>
          <a:ln w="22860">
            <a:solidFill>
              <a:srgbClr val="FFE0CC"/>
            </a:solidFill>
            <a:prstDash val="solid"/>
          </a:ln>
        </p:spPr>
      </p:sp>
      <p:sp>
        <p:nvSpPr>
          <p:cNvPr id="21" name="Text 19"/>
          <p:cNvSpPr/>
          <p:nvPr/>
        </p:nvSpPr>
        <p:spPr>
          <a:xfrm>
            <a:off x="11148358" y="4090095"/>
            <a:ext cx="370642" cy="481846"/>
          </a:xfrm>
          <a:prstGeom prst="rect">
            <a:avLst/>
          </a:prstGeom>
          <a:noFill/>
          <a:ln/>
        </p:spPr>
        <p:txBody>
          <a:bodyPr wrap="none" lIns="0" tIns="0" rIns="0" bIns="0" rtlCol="0" anchor="t"/>
          <a:lstStyle/>
          <a:p>
            <a:pPr marL="0" indent="0" algn="ctr">
              <a:lnSpc>
                <a:spcPts val="2900"/>
              </a:lnSpc>
              <a:buNone/>
            </a:pPr>
            <a:r>
              <a:rPr lang="en-US" sz="2900" dirty="0">
                <a:solidFill>
                  <a:srgbClr val="67534F"/>
                </a:solidFill>
                <a:latin typeface="Marcellus" pitchFamily="34" charset="0"/>
                <a:ea typeface="Marcellus" pitchFamily="34" charset="-122"/>
                <a:cs typeface="Marcellus" pitchFamily="34" charset="-120"/>
              </a:rPr>
              <a:t>4</a:t>
            </a:r>
            <a:endParaRPr lang="en-US" sz="2900" dirty="0"/>
          </a:p>
        </p:txBody>
      </p:sp>
      <p:sp>
        <p:nvSpPr>
          <p:cNvPr id="22" name="Text 20"/>
          <p:cNvSpPr/>
          <p:nvPr/>
        </p:nvSpPr>
        <p:spPr>
          <a:xfrm>
            <a:off x="9789200" y="5190530"/>
            <a:ext cx="3088958" cy="401479"/>
          </a:xfrm>
          <a:prstGeom prst="rect">
            <a:avLst/>
          </a:prstGeom>
          <a:noFill/>
          <a:ln/>
        </p:spPr>
        <p:txBody>
          <a:bodyPr wrap="none" lIns="0" tIns="0" rIns="0" bIns="0" rtlCol="0" anchor="t"/>
          <a:lstStyle/>
          <a:p>
            <a:pPr marL="0" indent="0" algn="ctr">
              <a:lnSpc>
                <a:spcPts val="3150"/>
              </a:lnSpc>
              <a:buNone/>
            </a:pPr>
            <a:r>
              <a:rPr lang="en-US" sz="2400" dirty="0">
                <a:solidFill>
                  <a:srgbClr val="67534F"/>
                </a:solidFill>
                <a:latin typeface="Marcellus" pitchFamily="34" charset="0"/>
                <a:ea typeface="Marcellus" pitchFamily="34" charset="-122"/>
                <a:cs typeface="Marcellus" pitchFamily="34" charset="-120"/>
              </a:rPr>
              <a:t>Week 2+</a:t>
            </a:r>
            <a:endParaRPr lang="en-US" sz="2400" dirty="0"/>
          </a:p>
        </p:txBody>
      </p:sp>
      <p:sp>
        <p:nvSpPr>
          <p:cNvPr id="23" name="Text 21"/>
          <p:cNvSpPr/>
          <p:nvPr/>
        </p:nvSpPr>
        <p:spPr>
          <a:xfrm>
            <a:off x="9003744" y="5720834"/>
            <a:ext cx="4659868" cy="1117283"/>
          </a:xfrm>
          <a:prstGeom prst="rect">
            <a:avLst/>
          </a:prstGeom>
          <a:noFill/>
          <a:ln/>
        </p:spPr>
        <p:txBody>
          <a:bodyPr wrap="square" lIns="0" tIns="0" rIns="0" bIns="0" rtlCol="0" anchor="t"/>
          <a:lstStyle/>
          <a:p>
            <a:pPr marL="0" indent="0" algn="ctr">
              <a:lnSpc>
                <a:spcPts val="2150"/>
              </a:lnSpc>
              <a:buNone/>
            </a:pPr>
            <a:r>
              <a:rPr lang="en-US" sz="1650" dirty="0">
                <a:solidFill>
                  <a:srgbClr val="67534F"/>
                </a:solidFill>
                <a:latin typeface="Montserrat" pitchFamily="34" charset="0"/>
                <a:ea typeface="Montserrat" pitchFamily="34" charset="-122"/>
                <a:cs typeface="Montserrat" pitchFamily="34" charset="-120"/>
              </a:rPr>
              <a:t>Implementation commences with discovery workshops, technical setup, and iterative build cycles aligned to agreed milestones.</a:t>
            </a:r>
            <a:endParaRPr lang="en-US" sz="1650" dirty="0"/>
          </a:p>
        </p:txBody>
      </p:sp>
      <p:sp>
        <p:nvSpPr>
          <p:cNvPr id="24" name="Text 22"/>
          <p:cNvSpPr/>
          <p:nvPr/>
        </p:nvSpPr>
        <p:spPr>
          <a:xfrm>
            <a:off x="751999" y="7079813"/>
            <a:ext cx="13126402" cy="558641"/>
          </a:xfrm>
          <a:prstGeom prst="rect">
            <a:avLst/>
          </a:prstGeom>
          <a:noFill/>
          <a:ln/>
        </p:spPr>
        <p:txBody>
          <a:bodyPr wrap="square" lIns="0" tIns="0" rIns="0" bIns="0" rtlCol="0" anchor="t"/>
          <a:lstStyle/>
          <a:p>
            <a:pPr marL="0" indent="0" algn="l">
              <a:lnSpc>
                <a:spcPts val="2150"/>
              </a:lnSpc>
              <a:buNone/>
            </a:pPr>
            <a:r>
              <a:rPr lang="en-US" sz="1650" b="1" dirty="0">
                <a:solidFill>
                  <a:srgbClr val="FF954F"/>
                </a:solidFill>
                <a:latin typeface="Montserrat" pitchFamily="34" charset="0"/>
                <a:ea typeface="Montserrat" pitchFamily="34" charset="-122"/>
                <a:cs typeface="Montserrat" pitchFamily="34" charset="-120"/>
              </a:rPr>
              <a:t>Project Lead Contact:</a:t>
            </a:r>
            <a:r>
              <a:rPr lang="en-US" sz="1650" dirty="0">
                <a:solidFill>
                  <a:srgbClr val="67534F"/>
                </a:solidFill>
                <a:latin typeface="Montserrat" pitchFamily="34" charset="0"/>
                <a:ea typeface="Montserrat" pitchFamily="34" charset="-122"/>
                <a:cs typeface="Montserrat" pitchFamily="34" charset="-120"/>
              </a:rPr>
              <a:t> Available for questions, clarifications, and coordination throughout the proposal process and implementation phases.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88093"/>
            <a:ext cx="6521291" cy="847725"/>
          </a:xfrm>
          <a:prstGeom prst="rect">
            <a:avLst/>
          </a:prstGeom>
          <a:noFill/>
          <a:ln/>
        </p:spPr>
        <p:txBody>
          <a:bodyPr wrap="none" lIns="0" tIns="0" rIns="0" bIns="0" rtlCol="0" anchor="t"/>
          <a:lstStyle/>
          <a:p>
            <a:pPr marL="0" indent="0" algn="l">
              <a:lnSpc>
                <a:spcPts val="6650"/>
              </a:lnSpc>
              <a:buNone/>
            </a:pPr>
            <a:r>
              <a:rPr lang="en-US" sz="5100" dirty="0">
                <a:solidFill>
                  <a:srgbClr val="532418"/>
                </a:solidFill>
                <a:latin typeface="Marcellus" pitchFamily="34" charset="0"/>
                <a:ea typeface="Marcellus" pitchFamily="34" charset="-122"/>
                <a:cs typeface="Marcellus" pitchFamily="34" charset="-120"/>
              </a:rPr>
              <a:t>Executive Overview</a:t>
            </a:r>
            <a:endParaRPr lang="en-US" sz="5100" dirty="0"/>
          </a:p>
        </p:txBody>
      </p:sp>
      <p:sp>
        <p:nvSpPr>
          <p:cNvPr id="3" name="Text 1"/>
          <p:cNvSpPr/>
          <p:nvPr/>
        </p:nvSpPr>
        <p:spPr>
          <a:xfrm>
            <a:off x="793790" y="3280053"/>
            <a:ext cx="7604284" cy="1473994"/>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We've been entrusted with a strategic opportunity to design and implement a comprehensive sales and marketing automation system for a fast-growing B2B SaaS company. This project leverages our core competencies in automation platforms, AI integrations, and enterprise CRM solutions.</a:t>
            </a:r>
            <a:endParaRPr lang="en-US" sz="1750" dirty="0"/>
          </a:p>
        </p:txBody>
      </p:sp>
      <p:sp>
        <p:nvSpPr>
          <p:cNvPr id="4" name="Text 2"/>
          <p:cNvSpPr/>
          <p:nvPr/>
        </p:nvSpPr>
        <p:spPr>
          <a:xfrm>
            <a:off x="793790" y="4958120"/>
            <a:ext cx="7604284" cy="1179195"/>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Our proposed solution will streamline lead sourcing, enhance qualification processes through AI-powered enrichment, integrate seamlessly with existing CRM infrastructure, and enable personalized outreach at scale.</a:t>
            </a:r>
            <a:endParaRPr lang="en-US" sz="1750" dirty="0"/>
          </a:p>
        </p:txBody>
      </p:sp>
      <p:sp>
        <p:nvSpPr>
          <p:cNvPr id="5" name="Text 3"/>
          <p:cNvSpPr/>
          <p:nvPr/>
        </p:nvSpPr>
        <p:spPr>
          <a:xfrm>
            <a:off x="8959096" y="3302794"/>
            <a:ext cx="3260646" cy="423863"/>
          </a:xfrm>
          <a:prstGeom prst="rect">
            <a:avLst/>
          </a:prstGeom>
          <a:noFill/>
          <a:ln/>
        </p:spPr>
        <p:txBody>
          <a:bodyPr wrap="none" lIns="0" tIns="0" rIns="0" bIns="0" rtlCol="0" anchor="t"/>
          <a:lstStyle/>
          <a:p>
            <a:pPr marL="0" indent="0" algn="l">
              <a:lnSpc>
                <a:spcPts val="3300"/>
              </a:lnSpc>
              <a:buNone/>
            </a:pPr>
            <a:r>
              <a:rPr lang="en-US" sz="2550" dirty="0">
                <a:solidFill>
                  <a:srgbClr val="532418"/>
                </a:solidFill>
                <a:latin typeface="Marcellus" pitchFamily="34" charset="0"/>
                <a:ea typeface="Marcellus" pitchFamily="34" charset="-122"/>
                <a:cs typeface="Marcellus" pitchFamily="34" charset="-120"/>
              </a:rPr>
              <a:t>Project Timeline</a:t>
            </a:r>
            <a:endParaRPr lang="en-US" sz="2550" dirty="0"/>
          </a:p>
        </p:txBody>
      </p:sp>
      <p:sp>
        <p:nvSpPr>
          <p:cNvPr id="6" name="Text 4"/>
          <p:cNvSpPr/>
          <p:nvPr/>
        </p:nvSpPr>
        <p:spPr>
          <a:xfrm>
            <a:off x="8959096" y="3953470"/>
            <a:ext cx="4885015" cy="294799"/>
          </a:xfrm>
          <a:prstGeom prst="rect">
            <a:avLst/>
          </a:prstGeom>
          <a:noFill/>
          <a:ln/>
        </p:spPr>
        <p:txBody>
          <a:bodyPr wrap="none" lIns="0" tIns="0" rIns="0" bIns="0" rtlCol="0" anchor="t"/>
          <a:lstStyle/>
          <a:p>
            <a:pPr marL="342900" indent="-342900" algn="l">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Phase 1: Requirements Analysis</a:t>
            </a:r>
            <a:endParaRPr lang="en-US" sz="1750" dirty="0"/>
          </a:p>
        </p:txBody>
      </p:sp>
      <p:sp>
        <p:nvSpPr>
          <p:cNvPr id="7" name="Text 5"/>
          <p:cNvSpPr/>
          <p:nvPr/>
        </p:nvSpPr>
        <p:spPr>
          <a:xfrm>
            <a:off x="8959096" y="4327565"/>
            <a:ext cx="4885015" cy="294799"/>
          </a:xfrm>
          <a:prstGeom prst="rect">
            <a:avLst/>
          </a:prstGeom>
          <a:noFill/>
          <a:ln/>
        </p:spPr>
        <p:txBody>
          <a:bodyPr wrap="none" lIns="0" tIns="0" rIns="0" bIns="0" rtlCol="0" anchor="t"/>
          <a:lstStyle/>
          <a:p>
            <a:pPr marL="342900" indent="-342900" algn="l">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Phase 2: Architecture Design</a:t>
            </a:r>
            <a:endParaRPr lang="en-US" sz="1750" dirty="0"/>
          </a:p>
        </p:txBody>
      </p:sp>
      <p:sp>
        <p:nvSpPr>
          <p:cNvPr id="8" name="Text 6"/>
          <p:cNvSpPr/>
          <p:nvPr/>
        </p:nvSpPr>
        <p:spPr>
          <a:xfrm>
            <a:off x="8959096" y="4701659"/>
            <a:ext cx="4885015" cy="294799"/>
          </a:xfrm>
          <a:prstGeom prst="rect">
            <a:avLst/>
          </a:prstGeom>
          <a:noFill/>
          <a:ln/>
        </p:spPr>
        <p:txBody>
          <a:bodyPr wrap="none" lIns="0" tIns="0" rIns="0" bIns="0" rtlCol="0" anchor="t"/>
          <a:lstStyle/>
          <a:p>
            <a:pPr marL="342900" indent="-342900" algn="l">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Phase 3: Implementation &amp; Testing</a:t>
            </a:r>
            <a:endParaRPr lang="en-US" sz="1750" dirty="0"/>
          </a:p>
        </p:txBody>
      </p:sp>
      <p:sp>
        <p:nvSpPr>
          <p:cNvPr id="9" name="Text 7"/>
          <p:cNvSpPr/>
          <p:nvPr/>
        </p:nvSpPr>
        <p:spPr>
          <a:xfrm>
            <a:off x="8959096" y="5075753"/>
            <a:ext cx="4885015" cy="294799"/>
          </a:xfrm>
          <a:prstGeom prst="rect">
            <a:avLst/>
          </a:prstGeom>
          <a:noFill/>
          <a:ln/>
        </p:spPr>
        <p:txBody>
          <a:bodyPr wrap="none" lIns="0" tIns="0" rIns="0" bIns="0" rtlCol="0" anchor="t"/>
          <a:lstStyle/>
          <a:p>
            <a:pPr marL="342900" indent="-342900" algn="l">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Phase 4: Deployment &amp; Training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0334" y="605790"/>
            <a:ext cx="7374612" cy="822603"/>
          </a:xfrm>
          <a:prstGeom prst="rect">
            <a:avLst/>
          </a:prstGeom>
          <a:noFill/>
          <a:ln/>
        </p:spPr>
        <p:txBody>
          <a:bodyPr wrap="none" lIns="0" tIns="0" rIns="0" bIns="0" rtlCol="0" anchor="t"/>
          <a:lstStyle/>
          <a:p>
            <a:pPr marL="0" indent="0" algn="l">
              <a:lnSpc>
                <a:spcPts val="6450"/>
              </a:lnSpc>
              <a:buNone/>
            </a:pPr>
            <a:r>
              <a:rPr lang="en-US" sz="4950" dirty="0">
                <a:solidFill>
                  <a:srgbClr val="532418"/>
                </a:solidFill>
                <a:latin typeface="Marcellus" pitchFamily="34" charset="0"/>
                <a:ea typeface="Marcellus" pitchFamily="34" charset="-122"/>
                <a:cs typeface="Marcellus" pitchFamily="34" charset="-120"/>
              </a:rPr>
              <a:t>Core Client Requirements</a:t>
            </a:r>
            <a:endParaRPr lang="en-US" sz="4950" dirty="0"/>
          </a:p>
        </p:txBody>
      </p:sp>
      <p:sp>
        <p:nvSpPr>
          <p:cNvPr id="3" name="Shape 1"/>
          <p:cNvSpPr/>
          <p:nvPr/>
        </p:nvSpPr>
        <p:spPr>
          <a:xfrm>
            <a:off x="770334" y="1868567"/>
            <a:ext cx="6434852" cy="2767608"/>
          </a:xfrm>
          <a:prstGeom prst="roundRect">
            <a:avLst>
              <a:gd name="adj" fmla="val 3340"/>
            </a:avLst>
          </a:prstGeom>
          <a:solidFill>
            <a:srgbClr val="FFFFF4"/>
          </a:solidFill>
          <a:ln w="22860">
            <a:solidFill>
              <a:srgbClr val="FFE0CC"/>
            </a:solidFill>
            <a:prstDash val="solid"/>
          </a:ln>
        </p:spPr>
      </p:sp>
      <p:sp>
        <p:nvSpPr>
          <p:cNvPr id="4" name="Shape 2"/>
          <p:cNvSpPr/>
          <p:nvPr/>
        </p:nvSpPr>
        <p:spPr>
          <a:xfrm>
            <a:off x="1013222" y="2111454"/>
            <a:ext cx="660202" cy="660202"/>
          </a:xfrm>
          <a:prstGeom prst="roundRect">
            <a:avLst>
              <a:gd name="adj" fmla="val 13848921"/>
            </a:avLst>
          </a:prstGeom>
          <a:solidFill>
            <a:srgbClr val="FF954F"/>
          </a:solidFill>
          <a:ln/>
        </p:spPr>
      </p:sp>
      <p:pic>
        <p:nvPicPr>
          <p:cNvPr id="5" name="Image 0" descr="preencoded.png"/>
          <p:cNvPicPr>
            <a:picLocks noChangeAspect="1"/>
          </p:cNvPicPr>
          <p:nvPr/>
        </p:nvPicPr>
        <p:blipFill>
          <a:blip r:embed="rId3"/>
          <a:stretch>
            <a:fillRect/>
          </a:stretch>
        </p:blipFill>
        <p:spPr>
          <a:xfrm>
            <a:off x="1194792" y="2248376"/>
            <a:ext cx="297061" cy="386239"/>
          </a:xfrm>
          <a:prstGeom prst="rect">
            <a:avLst/>
          </a:prstGeom>
        </p:spPr>
      </p:pic>
      <p:sp>
        <p:nvSpPr>
          <p:cNvPr id="6" name="Text 3"/>
          <p:cNvSpPr/>
          <p:nvPr/>
        </p:nvSpPr>
        <p:spPr>
          <a:xfrm>
            <a:off x="1013222" y="2991683"/>
            <a:ext cx="3163967" cy="411242"/>
          </a:xfrm>
          <a:prstGeom prst="rect">
            <a:avLst/>
          </a:prstGeom>
          <a:noFill/>
          <a:ln/>
        </p:spPr>
        <p:txBody>
          <a:bodyPr wrap="none" lIns="0" tIns="0" rIns="0" bIns="0" rtlCol="0" anchor="t"/>
          <a:lstStyle/>
          <a:p>
            <a:pPr marL="0" indent="0" algn="l">
              <a:lnSpc>
                <a:spcPts val="3200"/>
              </a:lnSpc>
              <a:buNone/>
            </a:pPr>
            <a:r>
              <a:rPr lang="en-US" sz="2450" dirty="0">
                <a:solidFill>
                  <a:srgbClr val="67534F"/>
                </a:solidFill>
                <a:latin typeface="Marcellus" pitchFamily="34" charset="0"/>
                <a:ea typeface="Marcellus" pitchFamily="34" charset="-122"/>
                <a:cs typeface="Marcellus" pitchFamily="34" charset="-120"/>
              </a:rPr>
              <a:t>Lead Sourcing</a:t>
            </a:r>
            <a:endParaRPr lang="en-US" sz="2450" dirty="0"/>
          </a:p>
        </p:txBody>
      </p:sp>
      <p:sp>
        <p:nvSpPr>
          <p:cNvPr id="7" name="Text 4"/>
          <p:cNvSpPr/>
          <p:nvPr/>
        </p:nvSpPr>
        <p:spPr>
          <a:xfrm>
            <a:off x="1013222" y="3534966"/>
            <a:ext cx="5949077" cy="858322"/>
          </a:xfrm>
          <a:prstGeom prst="rect">
            <a:avLst/>
          </a:prstGeom>
          <a:noFill/>
          <a:ln/>
        </p:spPr>
        <p:txBody>
          <a:bodyPr wrap="square" lIns="0" tIns="0" rIns="0" bIns="0" rtlCol="0" anchor="t"/>
          <a:lstStyle/>
          <a:p>
            <a:pPr marL="0" indent="0" algn="l">
              <a:lnSpc>
                <a:spcPts val="2250"/>
              </a:lnSpc>
              <a:buNone/>
            </a:pPr>
            <a:r>
              <a:rPr lang="en-US" sz="1700" dirty="0">
                <a:solidFill>
                  <a:srgbClr val="67534F"/>
                </a:solidFill>
                <a:latin typeface="Montserrat" pitchFamily="34" charset="0"/>
                <a:ea typeface="Montserrat" pitchFamily="34" charset="-122"/>
                <a:cs typeface="Montserrat" pitchFamily="34" charset="-120"/>
              </a:rPr>
              <a:t>Automated identification and capture of high-quality prospects from multiple data sources with intelligent filtering and scoring mechanisms.</a:t>
            </a:r>
            <a:endParaRPr lang="en-US" sz="1700" dirty="0"/>
          </a:p>
        </p:txBody>
      </p:sp>
      <p:sp>
        <p:nvSpPr>
          <p:cNvPr id="8" name="Shape 5"/>
          <p:cNvSpPr/>
          <p:nvPr/>
        </p:nvSpPr>
        <p:spPr>
          <a:xfrm>
            <a:off x="7425214" y="1868567"/>
            <a:ext cx="6434852" cy="2767608"/>
          </a:xfrm>
          <a:prstGeom prst="roundRect">
            <a:avLst>
              <a:gd name="adj" fmla="val 3340"/>
            </a:avLst>
          </a:prstGeom>
          <a:solidFill>
            <a:srgbClr val="FFFFF4"/>
          </a:solidFill>
          <a:ln w="22860">
            <a:solidFill>
              <a:srgbClr val="FFE0CC"/>
            </a:solidFill>
            <a:prstDash val="solid"/>
          </a:ln>
        </p:spPr>
      </p:sp>
      <p:sp>
        <p:nvSpPr>
          <p:cNvPr id="9" name="Shape 6"/>
          <p:cNvSpPr/>
          <p:nvPr/>
        </p:nvSpPr>
        <p:spPr>
          <a:xfrm>
            <a:off x="7668101" y="2111454"/>
            <a:ext cx="660202" cy="660202"/>
          </a:xfrm>
          <a:prstGeom prst="roundRect">
            <a:avLst>
              <a:gd name="adj" fmla="val 13848921"/>
            </a:avLst>
          </a:prstGeom>
          <a:solidFill>
            <a:srgbClr val="FF954F"/>
          </a:solidFill>
          <a:ln/>
        </p:spPr>
      </p:sp>
      <p:pic>
        <p:nvPicPr>
          <p:cNvPr id="10" name="Image 1" descr="preencoded.png"/>
          <p:cNvPicPr>
            <a:picLocks noChangeAspect="1"/>
          </p:cNvPicPr>
          <p:nvPr/>
        </p:nvPicPr>
        <p:blipFill>
          <a:blip r:embed="rId4"/>
          <a:stretch>
            <a:fillRect/>
          </a:stretch>
        </p:blipFill>
        <p:spPr>
          <a:xfrm>
            <a:off x="7849672" y="2248376"/>
            <a:ext cx="297061" cy="386239"/>
          </a:xfrm>
          <a:prstGeom prst="rect">
            <a:avLst/>
          </a:prstGeom>
        </p:spPr>
      </p:pic>
      <p:sp>
        <p:nvSpPr>
          <p:cNvPr id="11" name="Text 7"/>
          <p:cNvSpPr/>
          <p:nvPr/>
        </p:nvSpPr>
        <p:spPr>
          <a:xfrm>
            <a:off x="7668101" y="2991683"/>
            <a:ext cx="4271963" cy="411242"/>
          </a:xfrm>
          <a:prstGeom prst="rect">
            <a:avLst/>
          </a:prstGeom>
          <a:noFill/>
          <a:ln/>
        </p:spPr>
        <p:txBody>
          <a:bodyPr wrap="none" lIns="0" tIns="0" rIns="0" bIns="0" rtlCol="0" anchor="t"/>
          <a:lstStyle/>
          <a:p>
            <a:pPr marL="0" indent="0" algn="l">
              <a:lnSpc>
                <a:spcPts val="3200"/>
              </a:lnSpc>
              <a:buNone/>
            </a:pPr>
            <a:r>
              <a:rPr lang="en-US" sz="2450" dirty="0">
                <a:solidFill>
                  <a:srgbClr val="67534F"/>
                </a:solidFill>
                <a:latin typeface="Marcellus" pitchFamily="34" charset="0"/>
                <a:ea typeface="Marcellus" pitchFamily="34" charset="-122"/>
                <a:cs typeface="Marcellus" pitchFamily="34" charset="-120"/>
              </a:rPr>
              <a:t>AI Enrichment &amp; Qualification</a:t>
            </a:r>
            <a:endParaRPr lang="en-US" sz="2450" dirty="0"/>
          </a:p>
        </p:txBody>
      </p:sp>
      <p:sp>
        <p:nvSpPr>
          <p:cNvPr id="12" name="Text 8"/>
          <p:cNvSpPr/>
          <p:nvPr/>
        </p:nvSpPr>
        <p:spPr>
          <a:xfrm>
            <a:off x="7668101" y="3534966"/>
            <a:ext cx="5949077" cy="858322"/>
          </a:xfrm>
          <a:prstGeom prst="rect">
            <a:avLst/>
          </a:prstGeom>
          <a:noFill/>
          <a:ln/>
        </p:spPr>
        <p:txBody>
          <a:bodyPr wrap="square" lIns="0" tIns="0" rIns="0" bIns="0" rtlCol="0" anchor="t"/>
          <a:lstStyle/>
          <a:p>
            <a:pPr marL="0" indent="0" algn="l">
              <a:lnSpc>
                <a:spcPts val="2250"/>
              </a:lnSpc>
              <a:buNone/>
            </a:pPr>
            <a:r>
              <a:rPr lang="en-US" sz="1700" dirty="0">
                <a:solidFill>
                  <a:srgbClr val="67534F"/>
                </a:solidFill>
                <a:latin typeface="Montserrat" pitchFamily="34" charset="0"/>
                <a:ea typeface="Montserrat" pitchFamily="34" charset="-122"/>
                <a:cs typeface="Montserrat" pitchFamily="34" charset="-120"/>
              </a:rPr>
              <a:t>Machine learning-powered data enrichment and lead qualification to prioritize prospects based on fit, intent, and conversion probability.</a:t>
            </a:r>
            <a:endParaRPr lang="en-US" sz="1700" dirty="0"/>
          </a:p>
        </p:txBody>
      </p:sp>
      <p:sp>
        <p:nvSpPr>
          <p:cNvPr id="13" name="Shape 9"/>
          <p:cNvSpPr/>
          <p:nvPr/>
        </p:nvSpPr>
        <p:spPr>
          <a:xfrm>
            <a:off x="770334" y="4856202"/>
            <a:ext cx="6434852" cy="2767608"/>
          </a:xfrm>
          <a:prstGeom prst="roundRect">
            <a:avLst>
              <a:gd name="adj" fmla="val 3340"/>
            </a:avLst>
          </a:prstGeom>
          <a:solidFill>
            <a:srgbClr val="FFFFF4"/>
          </a:solidFill>
          <a:ln w="22860">
            <a:solidFill>
              <a:srgbClr val="FFE0CC"/>
            </a:solidFill>
            <a:prstDash val="solid"/>
          </a:ln>
        </p:spPr>
      </p:sp>
      <p:sp>
        <p:nvSpPr>
          <p:cNvPr id="14" name="Shape 10"/>
          <p:cNvSpPr/>
          <p:nvPr/>
        </p:nvSpPr>
        <p:spPr>
          <a:xfrm>
            <a:off x="1013222" y="5099090"/>
            <a:ext cx="660202" cy="660202"/>
          </a:xfrm>
          <a:prstGeom prst="roundRect">
            <a:avLst>
              <a:gd name="adj" fmla="val 13848921"/>
            </a:avLst>
          </a:prstGeom>
          <a:solidFill>
            <a:srgbClr val="FF954F"/>
          </a:solidFill>
          <a:ln/>
        </p:spPr>
      </p:sp>
      <p:pic>
        <p:nvPicPr>
          <p:cNvPr id="15" name="Image 2" descr="preencoded.png"/>
          <p:cNvPicPr>
            <a:picLocks noChangeAspect="1"/>
          </p:cNvPicPr>
          <p:nvPr/>
        </p:nvPicPr>
        <p:blipFill>
          <a:blip r:embed="rId5"/>
          <a:stretch>
            <a:fillRect/>
          </a:stretch>
        </p:blipFill>
        <p:spPr>
          <a:xfrm>
            <a:off x="1194792" y="5236012"/>
            <a:ext cx="297061" cy="386239"/>
          </a:xfrm>
          <a:prstGeom prst="rect">
            <a:avLst/>
          </a:prstGeom>
        </p:spPr>
      </p:pic>
      <p:sp>
        <p:nvSpPr>
          <p:cNvPr id="16" name="Text 11"/>
          <p:cNvSpPr/>
          <p:nvPr/>
        </p:nvSpPr>
        <p:spPr>
          <a:xfrm>
            <a:off x="1013222" y="5979319"/>
            <a:ext cx="3163967" cy="411242"/>
          </a:xfrm>
          <a:prstGeom prst="rect">
            <a:avLst/>
          </a:prstGeom>
          <a:noFill/>
          <a:ln/>
        </p:spPr>
        <p:txBody>
          <a:bodyPr wrap="none" lIns="0" tIns="0" rIns="0" bIns="0" rtlCol="0" anchor="t"/>
          <a:lstStyle/>
          <a:p>
            <a:pPr marL="0" indent="0" algn="l">
              <a:lnSpc>
                <a:spcPts val="3200"/>
              </a:lnSpc>
              <a:buNone/>
            </a:pPr>
            <a:r>
              <a:rPr lang="en-US" sz="2450" dirty="0">
                <a:solidFill>
                  <a:srgbClr val="67534F"/>
                </a:solidFill>
                <a:latin typeface="Marcellus" pitchFamily="34" charset="0"/>
                <a:ea typeface="Marcellus" pitchFamily="34" charset="-122"/>
                <a:cs typeface="Marcellus" pitchFamily="34" charset="-120"/>
              </a:rPr>
              <a:t>CRM Integration</a:t>
            </a:r>
            <a:endParaRPr lang="en-US" sz="2450" dirty="0"/>
          </a:p>
        </p:txBody>
      </p:sp>
      <p:sp>
        <p:nvSpPr>
          <p:cNvPr id="17" name="Text 12"/>
          <p:cNvSpPr/>
          <p:nvPr/>
        </p:nvSpPr>
        <p:spPr>
          <a:xfrm>
            <a:off x="1013222" y="6522601"/>
            <a:ext cx="5949077" cy="858322"/>
          </a:xfrm>
          <a:prstGeom prst="rect">
            <a:avLst/>
          </a:prstGeom>
          <a:noFill/>
          <a:ln/>
        </p:spPr>
        <p:txBody>
          <a:bodyPr wrap="square" lIns="0" tIns="0" rIns="0" bIns="0" rtlCol="0" anchor="t"/>
          <a:lstStyle/>
          <a:p>
            <a:pPr marL="0" indent="0" algn="l">
              <a:lnSpc>
                <a:spcPts val="2250"/>
              </a:lnSpc>
              <a:buNone/>
            </a:pPr>
            <a:r>
              <a:rPr lang="en-US" sz="1700" dirty="0">
                <a:solidFill>
                  <a:srgbClr val="67534F"/>
                </a:solidFill>
                <a:latin typeface="Montserrat" pitchFamily="34" charset="0"/>
                <a:ea typeface="Montserrat" pitchFamily="34" charset="-122"/>
                <a:cs typeface="Montserrat" pitchFamily="34" charset="-120"/>
              </a:rPr>
              <a:t>Seamless bidirectional sync with Salesforce ensuring data consistency, automated workflows, and real-time visibility across teams.</a:t>
            </a:r>
            <a:endParaRPr lang="en-US" sz="1700" dirty="0"/>
          </a:p>
        </p:txBody>
      </p:sp>
      <p:sp>
        <p:nvSpPr>
          <p:cNvPr id="18" name="Shape 13"/>
          <p:cNvSpPr/>
          <p:nvPr/>
        </p:nvSpPr>
        <p:spPr>
          <a:xfrm>
            <a:off x="7425214" y="4856202"/>
            <a:ext cx="6434852" cy="2767608"/>
          </a:xfrm>
          <a:prstGeom prst="roundRect">
            <a:avLst>
              <a:gd name="adj" fmla="val 3340"/>
            </a:avLst>
          </a:prstGeom>
          <a:solidFill>
            <a:srgbClr val="FFFFF4"/>
          </a:solidFill>
          <a:ln w="22860">
            <a:solidFill>
              <a:srgbClr val="FFE0CC"/>
            </a:solidFill>
            <a:prstDash val="solid"/>
          </a:ln>
        </p:spPr>
      </p:sp>
      <p:sp>
        <p:nvSpPr>
          <p:cNvPr id="19" name="Shape 14"/>
          <p:cNvSpPr/>
          <p:nvPr/>
        </p:nvSpPr>
        <p:spPr>
          <a:xfrm>
            <a:off x="7668101" y="5099090"/>
            <a:ext cx="660202" cy="660202"/>
          </a:xfrm>
          <a:prstGeom prst="roundRect">
            <a:avLst>
              <a:gd name="adj" fmla="val 13848921"/>
            </a:avLst>
          </a:prstGeom>
          <a:solidFill>
            <a:srgbClr val="FF954F"/>
          </a:solidFill>
          <a:ln/>
        </p:spPr>
      </p:sp>
      <p:pic>
        <p:nvPicPr>
          <p:cNvPr id="20" name="Image 3" descr="preencoded.png"/>
          <p:cNvPicPr>
            <a:picLocks noChangeAspect="1"/>
          </p:cNvPicPr>
          <p:nvPr/>
        </p:nvPicPr>
        <p:blipFill>
          <a:blip r:embed="rId6"/>
          <a:stretch>
            <a:fillRect/>
          </a:stretch>
        </p:blipFill>
        <p:spPr>
          <a:xfrm>
            <a:off x="7849672" y="5236012"/>
            <a:ext cx="297061" cy="386239"/>
          </a:xfrm>
          <a:prstGeom prst="rect">
            <a:avLst/>
          </a:prstGeom>
        </p:spPr>
      </p:pic>
      <p:sp>
        <p:nvSpPr>
          <p:cNvPr id="21" name="Text 15"/>
          <p:cNvSpPr/>
          <p:nvPr/>
        </p:nvSpPr>
        <p:spPr>
          <a:xfrm>
            <a:off x="7668101" y="5979319"/>
            <a:ext cx="3208496" cy="411242"/>
          </a:xfrm>
          <a:prstGeom prst="rect">
            <a:avLst/>
          </a:prstGeom>
          <a:noFill/>
          <a:ln/>
        </p:spPr>
        <p:txBody>
          <a:bodyPr wrap="none" lIns="0" tIns="0" rIns="0" bIns="0" rtlCol="0" anchor="t"/>
          <a:lstStyle/>
          <a:p>
            <a:pPr marL="0" indent="0" algn="l">
              <a:lnSpc>
                <a:spcPts val="3200"/>
              </a:lnSpc>
              <a:buNone/>
            </a:pPr>
            <a:r>
              <a:rPr lang="en-US" sz="2450" dirty="0">
                <a:solidFill>
                  <a:srgbClr val="67534F"/>
                </a:solidFill>
                <a:latin typeface="Marcellus" pitchFamily="34" charset="0"/>
                <a:ea typeface="Marcellus" pitchFamily="34" charset="-122"/>
                <a:cs typeface="Marcellus" pitchFamily="34" charset="-120"/>
              </a:rPr>
              <a:t>Personalized Outreach</a:t>
            </a:r>
            <a:endParaRPr lang="en-US" sz="2450" dirty="0"/>
          </a:p>
        </p:txBody>
      </p:sp>
      <p:sp>
        <p:nvSpPr>
          <p:cNvPr id="22" name="Text 16"/>
          <p:cNvSpPr/>
          <p:nvPr/>
        </p:nvSpPr>
        <p:spPr>
          <a:xfrm>
            <a:off x="7668101" y="6522601"/>
            <a:ext cx="5949077" cy="858322"/>
          </a:xfrm>
          <a:prstGeom prst="rect">
            <a:avLst/>
          </a:prstGeom>
          <a:noFill/>
          <a:ln/>
        </p:spPr>
        <p:txBody>
          <a:bodyPr wrap="square" lIns="0" tIns="0" rIns="0" bIns="0" rtlCol="0" anchor="t"/>
          <a:lstStyle/>
          <a:p>
            <a:pPr marL="0" indent="0" algn="l">
              <a:lnSpc>
                <a:spcPts val="2250"/>
              </a:lnSpc>
              <a:buNone/>
            </a:pPr>
            <a:r>
              <a:rPr lang="en-US" sz="1700" dirty="0">
                <a:solidFill>
                  <a:srgbClr val="67534F"/>
                </a:solidFill>
                <a:latin typeface="Montserrat" pitchFamily="34" charset="0"/>
                <a:ea typeface="Montserrat" pitchFamily="34" charset="-122"/>
                <a:cs typeface="Montserrat" pitchFamily="34" charset="-120"/>
              </a:rPr>
              <a:t>Dynamic, AI-driven messaging that adapts content based on prospect data, behavior signals, and engagement history to maximize response rates.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176963" y="971788"/>
            <a:ext cx="7509272" cy="737354"/>
          </a:xfrm>
          <a:prstGeom prst="rect">
            <a:avLst/>
          </a:prstGeom>
          <a:noFill/>
          <a:ln/>
        </p:spPr>
        <p:txBody>
          <a:bodyPr wrap="none" lIns="0" tIns="0" rIns="0" bIns="0" rtlCol="0" anchor="t"/>
          <a:lstStyle/>
          <a:p>
            <a:pPr marL="0" indent="0" algn="l">
              <a:lnSpc>
                <a:spcPts val="5800"/>
              </a:lnSpc>
              <a:buNone/>
            </a:pPr>
            <a:r>
              <a:rPr lang="en-US" sz="4450" dirty="0">
                <a:solidFill>
                  <a:srgbClr val="532418"/>
                </a:solidFill>
                <a:latin typeface="Marcellus" pitchFamily="34" charset="0"/>
                <a:ea typeface="Marcellus" pitchFamily="34" charset="-122"/>
                <a:cs typeface="Marcellus" pitchFamily="34" charset="-120"/>
              </a:rPr>
              <a:t>Technical Platform Evaluation</a:t>
            </a:r>
            <a:endParaRPr lang="en-US" sz="4450" dirty="0"/>
          </a:p>
        </p:txBody>
      </p:sp>
      <p:sp>
        <p:nvSpPr>
          <p:cNvPr id="4" name="Text 1"/>
          <p:cNvSpPr/>
          <p:nvPr/>
        </p:nvSpPr>
        <p:spPr>
          <a:xfrm>
            <a:off x="6176963" y="2005013"/>
            <a:ext cx="7762875" cy="512921"/>
          </a:xfrm>
          <a:prstGeom prst="rect">
            <a:avLst/>
          </a:prstGeom>
          <a:noFill/>
          <a:ln/>
        </p:spPr>
        <p:txBody>
          <a:bodyPr wrap="squar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Our analysis focuses on selecting the optimal automation platform based on complexity requirements, integration capabilities, and long-term scalability.</a:t>
            </a:r>
            <a:endParaRPr lang="en-US" sz="1550" dirty="0"/>
          </a:p>
        </p:txBody>
      </p:sp>
      <p:sp>
        <p:nvSpPr>
          <p:cNvPr id="5" name="Shape 2"/>
          <p:cNvSpPr/>
          <p:nvPr/>
        </p:nvSpPr>
        <p:spPr>
          <a:xfrm>
            <a:off x="6176963" y="2739866"/>
            <a:ext cx="7762875" cy="2160270"/>
          </a:xfrm>
          <a:prstGeom prst="roundRect">
            <a:avLst>
              <a:gd name="adj" fmla="val 3836"/>
            </a:avLst>
          </a:prstGeom>
          <a:solidFill>
            <a:srgbClr val="FFFFF4">
              <a:alpha val="95000"/>
            </a:srgbClr>
          </a:solidFill>
          <a:ln w="22860">
            <a:solidFill>
              <a:srgbClr val="FFE0CC"/>
            </a:solidFill>
            <a:prstDash val="solid"/>
          </a:ln>
        </p:spPr>
      </p:sp>
      <p:sp>
        <p:nvSpPr>
          <p:cNvPr id="6" name="Shape 3"/>
          <p:cNvSpPr/>
          <p:nvPr/>
        </p:nvSpPr>
        <p:spPr>
          <a:xfrm>
            <a:off x="6199823" y="2762726"/>
            <a:ext cx="789146" cy="2114550"/>
          </a:xfrm>
          <a:prstGeom prst="roundRect">
            <a:avLst>
              <a:gd name="adj" fmla="val 7025"/>
            </a:avLst>
          </a:prstGeom>
          <a:solidFill>
            <a:srgbClr val="FFFFF4"/>
          </a:solidFill>
          <a:ln/>
        </p:spPr>
      </p:sp>
      <p:pic>
        <p:nvPicPr>
          <p:cNvPr id="7" name="Image 1" descr="preencoded.png"/>
          <p:cNvPicPr>
            <a:picLocks noChangeAspect="1"/>
          </p:cNvPicPr>
          <p:nvPr/>
        </p:nvPicPr>
        <p:blipFill>
          <a:blip r:embed="rId4"/>
          <a:stretch>
            <a:fillRect/>
          </a:stretch>
        </p:blipFill>
        <p:spPr>
          <a:xfrm>
            <a:off x="6434971" y="3627596"/>
            <a:ext cx="295870" cy="384691"/>
          </a:xfrm>
          <a:prstGeom prst="rect">
            <a:avLst/>
          </a:prstGeom>
        </p:spPr>
      </p:pic>
      <p:sp>
        <p:nvSpPr>
          <p:cNvPr id="8" name="Text 4"/>
          <p:cNvSpPr/>
          <p:nvPr/>
        </p:nvSpPr>
        <p:spPr>
          <a:xfrm>
            <a:off x="7186255" y="2960013"/>
            <a:ext cx="2913221" cy="368618"/>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Make.com Advantages</a:t>
            </a:r>
            <a:endParaRPr lang="en-US" sz="2200" dirty="0"/>
          </a:p>
        </p:txBody>
      </p:sp>
      <p:sp>
        <p:nvSpPr>
          <p:cNvPr id="9" name="Text 5"/>
          <p:cNvSpPr/>
          <p:nvPr/>
        </p:nvSpPr>
        <p:spPr>
          <a:xfrm>
            <a:off x="7186255" y="3446978"/>
            <a:ext cx="6730722" cy="25646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Advanced visual workflow builder with complex branching logic</a:t>
            </a:r>
            <a:endParaRPr lang="en-US" sz="1550" dirty="0"/>
          </a:p>
        </p:txBody>
      </p:sp>
      <p:sp>
        <p:nvSpPr>
          <p:cNvPr id="10" name="Text 6"/>
          <p:cNvSpPr/>
          <p:nvPr/>
        </p:nvSpPr>
        <p:spPr>
          <a:xfrm>
            <a:off x="7186255" y="3772495"/>
            <a:ext cx="6730722" cy="25646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Native integrations with 1,500+ applications</a:t>
            </a:r>
            <a:endParaRPr lang="en-US" sz="1550" dirty="0"/>
          </a:p>
        </p:txBody>
      </p:sp>
      <p:sp>
        <p:nvSpPr>
          <p:cNvPr id="11" name="Text 7"/>
          <p:cNvSpPr/>
          <p:nvPr/>
        </p:nvSpPr>
        <p:spPr>
          <a:xfrm>
            <a:off x="7186255" y="4098012"/>
            <a:ext cx="6730722" cy="25646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Robust error handling and scenario monitoring</a:t>
            </a:r>
            <a:endParaRPr lang="en-US" sz="1550" dirty="0"/>
          </a:p>
        </p:txBody>
      </p:sp>
      <p:sp>
        <p:nvSpPr>
          <p:cNvPr id="12" name="Text 8"/>
          <p:cNvSpPr/>
          <p:nvPr/>
        </p:nvSpPr>
        <p:spPr>
          <a:xfrm>
            <a:off x="7186255" y="4423529"/>
            <a:ext cx="6730722" cy="25646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Ideal for multi-step enrichment and qualification flows</a:t>
            </a:r>
            <a:endParaRPr lang="en-US" sz="1550" dirty="0"/>
          </a:p>
        </p:txBody>
      </p:sp>
      <p:sp>
        <p:nvSpPr>
          <p:cNvPr id="13" name="Shape 9"/>
          <p:cNvSpPr/>
          <p:nvPr/>
        </p:nvSpPr>
        <p:spPr>
          <a:xfrm>
            <a:off x="6176963" y="5097423"/>
            <a:ext cx="7762875" cy="2160270"/>
          </a:xfrm>
          <a:prstGeom prst="roundRect">
            <a:avLst>
              <a:gd name="adj" fmla="val 3836"/>
            </a:avLst>
          </a:prstGeom>
          <a:solidFill>
            <a:srgbClr val="FFFFF4">
              <a:alpha val="95000"/>
            </a:srgbClr>
          </a:solidFill>
          <a:ln w="22860">
            <a:solidFill>
              <a:srgbClr val="FFE0CC"/>
            </a:solidFill>
            <a:prstDash val="solid"/>
          </a:ln>
        </p:spPr>
      </p:sp>
      <p:sp>
        <p:nvSpPr>
          <p:cNvPr id="14" name="Shape 10"/>
          <p:cNvSpPr/>
          <p:nvPr/>
        </p:nvSpPr>
        <p:spPr>
          <a:xfrm>
            <a:off x="6199823" y="5120283"/>
            <a:ext cx="789146" cy="2114550"/>
          </a:xfrm>
          <a:prstGeom prst="roundRect">
            <a:avLst>
              <a:gd name="adj" fmla="val 7025"/>
            </a:avLst>
          </a:prstGeom>
          <a:solidFill>
            <a:srgbClr val="FFFFF4"/>
          </a:solidFill>
          <a:ln/>
        </p:spPr>
      </p:sp>
      <p:pic>
        <p:nvPicPr>
          <p:cNvPr id="15" name="Image 2" descr="preencoded.png"/>
          <p:cNvPicPr>
            <a:picLocks noChangeAspect="1"/>
          </p:cNvPicPr>
          <p:nvPr/>
        </p:nvPicPr>
        <p:blipFill>
          <a:blip r:embed="rId5"/>
          <a:stretch>
            <a:fillRect/>
          </a:stretch>
        </p:blipFill>
        <p:spPr>
          <a:xfrm>
            <a:off x="6434971" y="5985153"/>
            <a:ext cx="295870" cy="384691"/>
          </a:xfrm>
          <a:prstGeom prst="rect">
            <a:avLst/>
          </a:prstGeom>
        </p:spPr>
      </p:pic>
      <p:sp>
        <p:nvSpPr>
          <p:cNvPr id="16" name="Text 11"/>
          <p:cNvSpPr/>
          <p:nvPr/>
        </p:nvSpPr>
        <p:spPr>
          <a:xfrm>
            <a:off x="7186255" y="5317569"/>
            <a:ext cx="2836188" cy="368618"/>
          </a:xfrm>
          <a:prstGeom prst="rect">
            <a:avLst/>
          </a:prstGeom>
          <a:noFill/>
          <a:ln/>
        </p:spPr>
        <p:txBody>
          <a:bodyPr wrap="none" lIns="0" tIns="0" rIns="0" bIns="0" rtlCol="0" anchor="t"/>
          <a:lstStyle/>
          <a:p>
            <a:pPr marL="0" indent="0" algn="l">
              <a:lnSpc>
                <a:spcPts val="2900"/>
              </a:lnSpc>
              <a:buNone/>
            </a:pPr>
            <a:r>
              <a:rPr lang="en-US" sz="2200" dirty="0">
                <a:solidFill>
                  <a:srgbClr val="67534F"/>
                </a:solidFill>
                <a:latin typeface="Marcellus" pitchFamily="34" charset="0"/>
                <a:ea typeface="Marcellus" pitchFamily="34" charset="-122"/>
                <a:cs typeface="Marcellus" pitchFamily="34" charset="-120"/>
              </a:rPr>
              <a:t>n8n Considerations</a:t>
            </a:r>
            <a:endParaRPr lang="en-US" sz="2200" dirty="0"/>
          </a:p>
        </p:txBody>
      </p:sp>
      <p:sp>
        <p:nvSpPr>
          <p:cNvPr id="17" name="Text 12"/>
          <p:cNvSpPr/>
          <p:nvPr/>
        </p:nvSpPr>
        <p:spPr>
          <a:xfrm>
            <a:off x="7186255" y="5804535"/>
            <a:ext cx="6730722" cy="25646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Self-hosted deployment for enhanced data security</a:t>
            </a:r>
            <a:endParaRPr lang="en-US" sz="1550" dirty="0"/>
          </a:p>
        </p:txBody>
      </p:sp>
      <p:sp>
        <p:nvSpPr>
          <p:cNvPr id="18" name="Text 13"/>
          <p:cNvSpPr/>
          <p:nvPr/>
        </p:nvSpPr>
        <p:spPr>
          <a:xfrm>
            <a:off x="7186255" y="6130052"/>
            <a:ext cx="6730722" cy="25646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Lower operational costs for simpler workflows</a:t>
            </a:r>
            <a:endParaRPr lang="en-US" sz="1550" dirty="0"/>
          </a:p>
        </p:txBody>
      </p:sp>
      <p:sp>
        <p:nvSpPr>
          <p:cNvPr id="19" name="Text 14"/>
          <p:cNvSpPr/>
          <p:nvPr/>
        </p:nvSpPr>
        <p:spPr>
          <a:xfrm>
            <a:off x="7186255" y="6455569"/>
            <a:ext cx="6730722" cy="25646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Open-source flexibility and customization</a:t>
            </a:r>
            <a:endParaRPr lang="en-US" sz="1550" dirty="0"/>
          </a:p>
        </p:txBody>
      </p:sp>
      <p:sp>
        <p:nvSpPr>
          <p:cNvPr id="20" name="Text 15"/>
          <p:cNvSpPr/>
          <p:nvPr/>
        </p:nvSpPr>
        <p:spPr>
          <a:xfrm>
            <a:off x="7186255" y="6781086"/>
            <a:ext cx="6730722" cy="256461"/>
          </a:xfrm>
          <a:prstGeom prst="rect">
            <a:avLst/>
          </a:prstGeom>
          <a:noFill/>
          <a:ln/>
        </p:spPr>
        <p:txBody>
          <a:bodyPr wrap="none" lIns="0" tIns="0" rIns="0" bIns="0" rtlCol="0" anchor="t"/>
          <a:lstStyle/>
          <a:p>
            <a:pPr marL="342900" indent="-342900" algn="l">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Best suited for lightweight, linear automation tasks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333744"/>
            <a:ext cx="9676209" cy="847725"/>
          </a:xfrm>
          <a:prstGeom prst="rect">
            <a:avLst/>
          </a:prstGeom>
          <a:noFill/>
          <a:ln/>
        </p:spPr>
        <p:txBody>
          <a:bodyPr wrap="none" lIns="0" tIns="0" rIns="0" bIns="0" rtlCol="0" anchor="t"/>
          <a:lstStyle/>
          <a:p>
            <a:pPr marL="0" indent="0" algn="l">
              <a:lnSpc>
                <a:spcPts val="6650"/>
              </a:lnSpc>
              <a:buNone/>
            </a:pPr>
            <a:r>
              <a:rPr lang="en-US" sz="5100" dirty="0">
                <a:solidFill>
                  <a:srgbClr val="532418"/>
                </a:solidFill>
                <a:latin typeface="Marcellus" pitchFamily="34" charset="0"/>
                <a:ea typeface="Marcellus" pitchFamily="34" charset="-122"/>
                <a:cs typeface="Marcellus" pitchFamily="34" charset="-120"/>
              </a:rPr>
              <a:t>Recommended Integration Stack</a:t>
            </a:r>
            <a:endParaRPr lang="en-US" sz="5100" dirty="0"/>
          </a:p>
        </p:txBody>
      </p:sp>
      <p:sp>
        <p:nvSpPr>
          <p:cNvPr id="3" name="Text 1"/>
          <p:cNvSpPr/>
          <p:nvPr/>
        </p:nvSpPr>
        <p:spPr>
          <a:xfrm>
            <a:off x="793790" y="3861911"/>
            <a:ext cx="3260646" cy="423863"/>
          </a:xfrm>
          <a:prstGeom prst="rect">
            <a:avLst/>
          </a:prstGeom>
          <a:noFill/>
          <a:ln/>
        </p:spPr>
        <p:txBody>
          <a:bodyPr wrap="none" lIns="0" tIns="0" rIns="0" bIns="0" rtlCol="0" anchor="t"/>
          <a:lstStyle/>
          <a:p>
            <a:pPr marL="0" indent="0" algn="l">
              <a:lnSpc>
                <a:spcPts val="3300"/>
              </a:lnSpc>
              <a:buNone/>
            </a:pPr>
            <a:r>
              <a:rPr lang="en-US" sz="2550" dirty="0">
                <a:solidFill>
                  <a:srgbClr val="67534F"/>
                </a:solidFill>
                <a:latin typeface="Marcellus" pitchFamily="34" charset="0"/>
                <a:ea typeface="Marcellus" pitchFamily="34" charset="-122"/>
                <a:cs typeface="Marcellus" pitchFamily="34" charset="-120"/>
              </a:rPr>
              <a:t>Apollo.io</a:t>
            </a:r>
            <a:endParaRPr lang="en-US" sz="2550" dirty="0"/>
          </a:p>
        </p:txBody>
      </p:sp>
      <p:sp>
        <p:nvSpPr>
          <p:cNvPr id="4" name="Text 2"/>
          <p:cNvSpPr/>
          <p:nvPr/>
        </p:nvSpPr>
        <p:spPr>
          <a:xfrm>
            <a:off x="793790" y="4421862"/>
            <a:ext cx="4158615" cy="1473994"/>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Primary lead sourcing engine providing access to 275M+ contacts with advanced search filters, intent data, and engagement tracking capabilities.</a:t>
            </a:r>
            <a:endParaRPr lang="en-US" sz="1750" dirty="0"/>
          </a:p>
        </p:txBody>
      </p:sp>
      <p:sp>
        <p:nvSpPr>
          <p:cNvPr id="5" name="Text 3"/>
          <p:cNvSpPr/>
          <p:nvPr/>
        </p:nvSpPr>
        <p:spPr>
          <a:xfrm>
            <a:off x="5235893" y="3861911"/>
            <a:ext cx="3260646" cy="423863"/>
          </a:xfrm>
          <a:prstGeom prst="rect">
            <a:avLst/>
          </a:prstGeom>
          <a:noFill/>
          <a:ln/>
        </p:spPr>
        <p:txBody>
          <a:bodyPr wrap="none" lIns="0" tIns="0" rIns="0" bIns="0" rtlCol="0" anchor="t"/>
          <a:lstStyle/>
          <a:p>
            <a:pPr marL="0" indent="0" algn="l">
              <a:lnSpc>
                <a:spcPts val="3300"/>
              </a:lnSpc>
              <a:buNone/>
            </a:pPr>
            <a:r>
              <a:rPr lang="en-US" sz="2550" dirty="0">
                <a:solidFill>
                  <a:srgbClr val="67534F"/>
                </a:solidFill>
                <a:latin typeface="Marcellus" pitchFamily="34" charset="0"/>
                <a:ea typeface="Marcellus" pitchFamily="34" charset="-122"/>
                <a:cs typeface="Marcellus" pitchFamily="34" charset="-120"/>
              </a:rPr>
              <a:t>Clearbit</a:t>
            </a:r>
            <a:endParaRPr lang="en-US" sz="2550" dirty="0"/>
          </a:p>
        </p:txBody>
      </p:sp>
      <p:sp>
        <p:nvSpPr>
          <p:cNvPr id="6" name="Text 4"/>
          <p:cNvSpPr/>
          <p:nvPr/>
        </p:nvSpPr>
        <p:spPr>
          <a:xfrm>
            <a:off x="5235893" y="4421862"/>
            <a:ext cx="4158615" cy="1473994"/>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Real-time data enrichment delivering firmographic, technographic, and behavioral insights to enhance lead profiles and qualification accuracy.</a:t>
            </a:r>
            <a:endParaRPr lang="en-US" sz="1750" dirty="0"/>
          </a:p>
        </p:txBody>
      </p:sp>
      <p:sp>
        <p:nvSpPr>
          <p:cNvPr id="7" name="Text 5"/>
          <p:cNvSpPr/>
          <p:nvPr/>
        </p:nvSpPr>
        <p:spPr>
          <a:xfrm>
            <a:off x="9677995" y="3861911"/>
            <a:ext cx="3260646" cy="423863"/>
          </a:xfrm>
          <a:prstGeom prst="rect">
            <a:avLst/>
          </a:prstGeom>
          <a:noFill/>
          <a:ln/>
        </p:spPr>
        <p:txBody>
          <a:bodyPr wrap="none" lIns="0" tIns="0" rIns="0" bIns="0" rtlCol="0" anchor="t"/>
          <a:lstStyle/>
          <a:p>
            <a:pPr marL="0" indent="0" algn="l">
              <a:lnSpc>
                <a:spcPts val="3300"/>
              </a:lnSpc>
              <a:buNone/>
            </a:pPr>
            <a:r>
              <a:rPr lang="en-US" sz="2550" dirty="0">
                <a:solidFill>
                  <a:srgbClr val="67534F"/>
                </a:solidFill>
                <a:latin typeface="Marcellus" pitchFamily="34" charset="0"/>
                <a:ea typeface="Marcellus" pitchFamily="34" charset="-122"/>
                <a:cs typeface="Marcellus" pitchFamily="34" charset="-120"/>
              </a:rPr>
              <a:t>Salesforce</a:t>
            </a:r>
            <a:endParaRPr lang="en-US" sz="2550" dirty="0"/>
          </a:p>
        </p:txBody>
      </p:sp>
      <p:sp>
        <p:nvSpPr>
          <p:cNvPr id="8" name="Text 6"/>
          <p:cNvSpPr/>
          <p:nvPr/>
        </p:nvSpPr>
        <p:spPr>
          <a:xfrm>
            <a:off x="9677995" y="4421862"/>
            <a:ext cx="4158615" cy="1473994"/>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Enterprise CRM platform serving as the central source of truth, managing lead lifecycle, pipeline visibility, and sales team collaboration.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8778" y="548997"/>
            <a:ext cx="8770263" cy="746165"/>
          </a:xfrm>
          <a:prstGeom prst="rect">
            <a:avLst/>
          </a:prstGeom>
          <a:noFill/>
          <a:ln/>
        </p:spPr>
        <p:txBody>
          <a:bodyPr wrap="none" lIns="0" tIns="0" rIns="0" bIns="0" rtlCol="0" anchor="t"/>
          <a:lstStyle/>
          <a:p>
            <a:pPr marL="0" indent="0" algn="l">
              <a:lnSpc>
                <a:spcPts val="5850"/>
              </a:lnSpc>
              <a:buNone/>
            </a:pPr>
            <a:r>
              <a:rPr lang="en-US" sz="4500" dirty="0">
                <a:solidFill>
                  <a:srgbClr val="532418"/>
                </a:solidFill>
                <a:latin typeface="Marcellus" pitchFamily="34" charset="0"/>
                <a:ea typeface="Marcellus" pitchFamily="34" charset="-122"/>
                <a:cs typeface="Marcellus" pitchFamily="34" charset="-120"/>
              </a:rPr>
              <a:t>Proposed High-Level Architecture</a:t>
            </a:r>
            <a:endParaRPr lang="en-US" sz="4500" dirty="0"/>
          </a:p>
        </p:txBody>
      </p:sp>
      <p:pic>
        <p:nvPicPr>
          <p:cNvPr id="3" name="Image 0" descr="preencoded.png"/>
          <p:cNvPicPr>
            <a:picLocks noChangeAspect="1"/>
          </p:cNvPicPr>
          <p:nvPr/>
        </p:nvPicPr>
        <p:blipFill>
          <a:blip r:embed="rId3"/>
          <a:stretch>
            <a:fillRect/>
          </a:stretch>
        </p:blipFill>
        <p:spPr>
          <a:xfrm>
            <a:off x="698778" y="1694378"/>
            <a:ext cx="998220" cy="1197888"/>
          </a:xfrm>
          <a:prstGeom prst="rect">
            <a:avLst/>
          </a:prstGeom>
        </p:spPr>
      </p:pic>
      <p:sp>
        <p:nvSpPr>
          <p:cNvPr id="4" name="Text 1"/>
          <p:cNvSpPr/>
          <p:nvPr/>
        </p:nvSpPr>
        <p:spPr>
          <a:xfrm>
            <a:off x="1896547" y="1893927"/>
            <a:ext cx="2870002" cy="373142"/>
          </a:xfrm>
          <a:prstGeom prst="rect">
            <a:avLst/>
          </a:prstGeom>
          <a:noFill/>
          <a:ln/>
        </p:spPr>
        <p:txBody>
          <a:bodyPr wrap="none" lIns="0" tIns="0" rIns="0" bIns="0" rtlCol="0" anchor="t"/>
          <a:lstStyle/>
          <a:p>
            <a:pPr marL="0" indent="0" algn="l">
              <a:lnSpc>
                <a:spcPts val="2900"/>
              </a:lnSpc>
              <a:buNone/>
            </a:pPr>
            <a:r>
              <a:rPr lang="en-US" sz="2250" dirty="0">
                <a:solidFill>
                  <a:srgbClr val="67534F"/>
                </a:solidFill>
                <a:latin typeface="Marcellus" pitchFamily="34" charset="0"/>
                <a:ea typeface="Marcellus" pitchFamily="34" charset="-122"/>
                <a:cs typeface="Marcellus" pitchFamily="34" charset="-120"/>
              </a:rPr>
              <a:t>Data Acquisition</a:t>
            </a:r>
            <a:endParaRPr lang="en-US" sz="2250" dirty="0"/>
          </a:p>
        </p:txBody>
      </p:sp>
      <p:sp>
        <p:nvSpPr>
          <p:cNvPr id="5" name="Text 2"/>
          <p:cNvSpPr/>
          <p:nvPr/>
        </p:nvSpPr>
        <p:spPr>
          <a:xfrm>
            <a:off x="1896547" y="2386846"/>
            <a:ext cx="12035076" cy="259556"/>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Apollo API triggers lead discovery based on ICP criteria</a:t>
            </a:r>
            <a:endParaRPr lang="en-US" sz="1550" dirty="0"/>
          </a:p>
        </p:txBody>
      </p:sp>
      <p:pic>
        <p:nvPicPr>
          <p:cNvPr id="6" name="Image 1" descr="preencoded.png"/>
          <p:cNvPicPr>
            <a:picLocks noChangeAspect="1"/>
          </p:cNvPicPr>
          <p:nvPr/>
        </p:nvPicPr>
        <p:blipFill>
          <a:blip r:embed="rId4"/>
          <a:stretch>
            <a:fillRect/>
          </a:stretch>
        </p:blipFill>
        <p:spPr>
          <a:xfrm>
            <a:off x="698778" y="2892266"/>
            <a:ext cx="998220" cy="1197888"/>
          </a:xfrm>
          <a:prstGeom prst="rect">
            <a:avLst/>
          </a:prstGeom>
        </p:spPr>
      </p:pic>
      <p:sp>
        <p:nvSpPr>
          <p:cNvPr id="7" name="Text 3"/>
          <p:cNvSpPr/>
          <p:nvPr/>
        </p:nvSpPr>
        <p:spPr>
          <a:xfrm>
            <a:off x="1896547" y="3091815"/>
            <a:ext cx="2870002" cy="373142"/>
          </a:xfrm>
          <a:prstGeom prst="rect">
            <a:avLst/>
          </a:prstGeom>
          <a:noFill/>
          <a:ln/>
        </p:spPr>
        <p:txBody>
          <a:bodyPr wrap="none" lIns="0" tIns="0" rIns="0" bIns="0" rtlCol="0" anchor="t"/>
          <a:lstStyle/>
          <a:p>
            <a:pPr marL="0" indent="0" algn="l">
              <a:lnSpc>
                <a:spcPts val="2900"/>
              </a:lnSpc>
              <a:buNone/>
            </a:pPr>
            <a:r>
              <a:rPr lang="en-US" sz="2250" dirty="0">
                <a:solidFill>
                  <a:srgbClr val="67534F"/>
                </a:solidFill>
                <a:latin typeface="Marcellus" pitchFamily="34" charset="0"/>
                <a:ea typeface="Marcellus" pitchFamily="34" charset="-122"/>
                <a:cs typeface="Marcellus" pitchFamily="34" charset="-120"/>
              </a:rPr>
              <a:t>Enrichment Layer</a:t>
            </a:r>
            <a:endParaRPr lang="en-US" sz="2250" dirty="0"/>
          </a:p>
        </p:txBody>
      </p:sp>
      <p:sp>
        <p:nvSpPr>
          <p:cNvPr id="8" name="Text 4"/>
          <p:cNvSpPr/>
          <p:nvPr/>
        </p:nvSpPr>
        <p:spPr>
          <a:xfrm>
            <a:off x="1896547" y="3584734"/>
            <a:ext cx="12035076" cy="259556"/>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Clearbit enhances records with company and contact intelligence</a:t>
            </a:r>
            <a:endParaRPr lang="en-US" sz="1550" dirty="0"/>
          </a:p>
        </p:txBody>
      </p:sp>
      <p:pic>
        <p:nvPicPr>
          <p:cNvPr id="9" name="Image 2" descr="preencoded.png"/>
          <p:cNvPicPr>
            <a:picLocks noChangeAspect="1"/>
          </p:cNvPicPr>
          <p:nvPr/>
        </p:nvPicPr>
        <p:blipFill>
          <a:blip r:embed="rId5"/>
          <a:stretch>
            <a:fillRect/>
          </a:stretch>
        </p:blipFill>
        <p:spPr>
          <a:xfrm>
            <a:off x="698778" y="4090154"/>
            <a:ext cx="998220" cy="1197888"/>
          </a:xfrm>
          <a:prstGeom prst="rect">
            <a:avLst/>
          </a:prstGeom>
        </p:spPr>
      </p:pic>
      <p:sp>
        <p:nvSpPr>
          <p:cNvPr id="10" name="Text 5"/>
          <p:cNvSpPr/>
          <p:nvPr/>
        </p:nvSpPr>
        <p:spPr>
          <a:xfrm>
            <a:off x="1896547" y="4289703"/>
            <a:ext cx="2870002" cy="373142"/>
          </a:xfrm>
          <a:prstGeom prst="rect">
            <a:avLst/>
          </a:prstGeom>
          <a:noFill/>
          <a:ln/>
        </p:spPr>
        <p:txBody>
          <a:bodyPr wrap="none" lIns="0" tIns="0" rIns="0" bIns="0" rtlCol="0" anchor="t"/>
          <a:lstStyle/>
          <a:p>
            <a:pPr marL="0" indent="0" algn="l">
              <a:lnSpc>
                <a:spcPts val="2900"/>
              </a:lnSpc>
              <a:buNone/>
            </a:pPr>
            <a:r>
              <a:rPr lang="en-US" sz="2250" dirty="0">
                <a:solidFill>
                  <a:srgbClr val="67534F"/>
                </a:solidFill>
                <a:latin typeface="Marcellus" pitchFamily="34" charset="0"/>
                <a:ea typeface="Marcellus" pitchFamily="34" charset="-122"/>
                <a:cs typeface="Marcellus" pitchFamily="34" charset="-120"/>
              </a:rPr>
              <a:t>AI Qualification</a:t>
            </a:r>
            <a:endParaRPr lang="en-US" sz="2250" dirty="0"/>
          </a:p>
        </p:txBody>
      </p:sp>
      <p:sp>
        <p:nvSpPr>
          <p:cNvPr id="11" name="Text 6"/>
          <p:cNvSpPr/>
          <p:nvPr/>
        </p:nvSpPr>
        <p:spPr>
          <a:xfrm>
            <a:off x="1896547" y="4782622"/>
            <a:ext cx="12035076" cy="259556"/>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Machine learning models score and prioritize leads</a:t>
            </a:r>
            <a:endParaRPr lang="en-US" sz="1550" dirty="0"/>
          </a:p>
        </p:txBody>
      </p:sp>
      <p:pic>
        <p:nvPicPr>
          <p:cNvPr id="12" name="Image 3" descr="preencoded.png"/>
          <p:cNvPicPr>
            <a:picLocks noChangeAspect="1"/>
          </p:cNvPicPr>
          <p:nvPr/>
        </p:nvPicPr>
        <p:blipFill>
          <a:blip r:embed="rId6"/>
          <a:stretch>
            <a:fillRect/>
          </a:stretch>
        </p:blipFill>
        <p:spPr>
          <a:xfrm>
            <a:off x="698778" y="5288042"/>
            <a:ext cx="998220" cy="1197888"/>
          </a:xfrm>
          <a:prstGeom prst="rect">
            <a:avLst/>
          </a:prstGeom>
        </p:spPr>
      </p:pic>
      <p:sp>
        <p:nvSpPr>
          <p:cNvPr id="13" name="Text 7"/>
          <p:cNvSpPr/>
          <p:nvPr/>
        </p:nvSpPr>
        <p:spPr>
          <a:xfrm>
            <a:off x="1896547" y="5487591"/>
            <a:ext cx="2870002" cy="373142"/>
          </a:xfrm>
          <a:prstGeom prst="rect">
            <a:avLst/>
          </a:prstGeom>
          <a:noFill/>
          <a:ln/>
        </p:spPr>
        <p:txBody>
          <a:bodyPr wrap="none" lIns="0" tIns="0" rIns="0" bIns="0" rtlCol="0" anchor="t"/>
          <a:lstStyle/>
          <a:p>
            <a:pPr marL="0" indent="0" algn="l">
              <a:lnSpc>
                <a:spcPts val="2900"/>
              </a:lnSpc>
              <a:buNone/>
            </a:pPr>
            <a:r>
              <a:rPr lang="en-US" sz="2250" dirty="0">
                <a:solidFill>
                  <a:srgbClr val="67534F"/>
                </a:solidFill>
                <a:latin typeface="Marcellus" pitchFamily="34" charset="0"/>
                <a:ea typeface="Marcellus" pitchFamily="34" charset="-122"/>
                <a:cs typeface="Marcellus" pitchFamily="34" charset="-120"/>
              </a:rPr>
              <a:t>CRM Sync</a:t>
            </a:r>
            <a:endParaRPr lang="en-US" sz="2250" dirty="0"/>
          </a:p>
        </p:txBody>
      </p:sp>
      <p:sp>
        <p:nvSpPr>
          <p:cNvPr id="14" name="Text 8"/>
          <p:cNvSpPr/>
          <p:nvPr/>
        </p:nvSpPr>
        <p:spPr>
          <a:xfrm>
            <a:off x="1896547" y="5980509"/>
            <a:ext cx="12035076" cy="259556"/>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Qualified leads flow into Salesforce with enriched data</a:t>
            </a:r>
            <a:endParaRPr lang="en-US" sz="1550" dirty="0"/>
          </a:p>
        </p:txBody>
      </p:sp>
      <p:pic>
        <p:nvPicPr>
          <p:cNvPr id="15" name="Image 4" descr="preencoded.png"/>
          <p:cNvPicPr>
            <a:picLocks noChangeAspect="1"/>
          </p:cNvPicPr>
          <p:nvPr/>
        </p:nvPicPr>
        <p:blipFill>
          <a:blip r:embed="rId7"/>
          <a:stretch>
            <a:fillRect/>
          </a:stretch>
        </p:blipFill>
        <p:spPr>
          <a:xfrm>
            <a:off x="698778" y="6485930"/>
            <a:ext cx="998220" cy="1197888"/>
          </a:xfrm>
          <a:prstGeom prst="rect">
            <a:avLst/>
          </a:prstGeom>
        </p:spPr>
      </p:pic>
      <p:sp>
        <p:nvSpPr>
          <p:cNvPr id="16" name="Text 9"/>
          <p:cNvSpPr/>
          <p:nvPr/>
        </p:nvSpPr>
        <p:spPr>
          <a:xfrm>
            <a:off x="1896547" y="6685478"/>
            <a:ext cx="2870002" cy="373142"/>
          </a:xfrm>
          <a:prstGeom prst="rect">
            <a:avLst/>
          </a:prstGeom>
          <a:noFill/>
          <a:ln/>
        </p:spPr>
        <p:txBody>
          <a:bodyPr wrap="none" lIns="0" tIns="0" rIns="0" bIns="0" rtlCol="0" anchor="t"/>
          <a:lstStyle/>
          <a:p>
            <a:pPr marL="0" indent="0" algn="l">
              <a:lnSpc>
                <a:spcPts val="2900"/>
              </a:lnSpc>
              <a:buNone/>
            </a:pPr>
            <a:r>
              <a:rPr lang="en-US" sz="2250" dirty="0">
                <a:solidFill>
                  <a:srgbClr val="67534F"/>
                </a:solidFill>
                <a:latin typeface="Marcellus" pitchFamily="34" charset="0"/>
                <a:ea typeface="Marcellus" pitchFamily="34" charset="-122"/>
                <a:cs typeface="Marcellus" pitchFamily="34" charset="-120"/>
              </a:rPr>
              <a:t>Outreach Engine</a:t>
            </a:r>
            <a:endParaRPr lang="en-US" sz="2250" dirty="0"/>
          </a:p>
        </p:txBody>
      </p:sp>
      <p:sp>
        <p:nvSpPr>
          <p:cNvPr id="17" name="Text 10"/>
          <p:cNvSpPr/>
          <p:nvPr/>
        </p:nvSpPr>
        <p:spPr>
          <a:xfrm>
            <a:off x="1896547" y="7178397"/>
            <a:ext cx="12035076" cy="259556"/>
          </a:xfrm>
          <a:prstGeom prst="rect">
            <a:avLst/>
          </a:prstGeom>
          <a:noFill/>
          <a:ln/>
        </p:spPr>
        <p:txBody>
          <a:bodyPr wrap="none" lIns="0" tIns="0" rIns="0" bIns="0" rtlCol="0" anchor="t"/>
          <a:lstStyle/>
          <a:p>
            <a:pPr marL="0" indent="0" algn="l">
              <a:lnSpc>
                <a:spcPts val="2000"/>
              </a:lnSpc>
              <a:buNone/>
            </a:pPr>
            <a:r>
              <a:rPr lang="en-US" sz="1550" dirty="0">
                <a:solidFill>
                  <a:srgbClr val="67534F"/>
                </a:solidFill>
                <a:latin typeface="Montserrat" pitchFamily="34" charset="0"/>
                <a:ea typeface="Montserrat" pitchFamily="34" charset="-122"/>
                <a:cs typeface="Montserrat" pitchFamily="34" charset="-120"/>
              </a:rPr>
              <a:t>Personalized campaigns launch automatically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0798" y="527090"/>
            <a:ext cx="8567023" cy="716399"/>
          </a:xfrm>
          <a:prstGeom prst="rect">
            <a:avLst/>
          </a:prstGeom>
          <a:noFill/>
          <a:ln/>
        </p:spPr>
        <p:txBody>
          <a:bodyPr wrap="none" lIns="0" tIns="0" rIns="0" bIns="0" rtlCol="0" anchor="t"/>
          <a:lstStyle/>
          <a:p>
            <a:pPr marL="0" indent="0" algn="l">
              <a:lnSpc>
                <a:spcPts val="5600"/>
              </a:lnSpc>
              <a:buNone/>
            </a:pPr>
            <a:r>
              <a:rPr lang="en-US" sz="4300" dirty="0">
                <a:solidFill>
                  <a:srgbClr val="532418"/>
                </a:solidFill>
                <a:latin typeface="Marcellus" pitchFamily="34" charset="0"/>
                <a:ea typeface="Marcellus" pitchFamily="34" charset="-122"/>
                <a:cs typeface="Marcellus" pitchFamily="34" charset="-120"/>
              </a:rPr>
              <a:t>Platform Recommendation Matrix</a:t>
            </a:r>
            <a:endParaRPr lang="en-US" sz="4300" dirty="0"/>
          </a:p>
        </p:txBody>
      </p:sp>
      <p:sp>
        <p:nvSpPr>
          <p:cNvPr id="3" name="Text 1"/>
          <p:cNvSpPr/>
          <p:nvPr/>
        </p:nvSpPr>
        <p:spPr>
          <a:xfrm>
            <a:off x="670798" y="1722477"/>
            <a:ext cx="4254818" cy="429816"/>
          </a:xfrm>
          <a:prstGeom prst="rect">
            <a:avLst/>
          </a:prstGeom>
          <a:noFill/>
          <a:ln/>
        </p:spPr>
        <p:txBody>
          <a:bodyPr wrap="none" lIns="0" tIns="0" rIns="0" bIns="0" rtlCol="0" anchor="t"/>
          <a:lstStyle/>
          <a:p>
            <a:pPr marL="0" indent="0" algn="l">
              <a:lnSpc>
                <a:spcPts val="3350"/>
              </a:lnSpc>
              <a:buNone/>
            </a:pPr>
            <a:r>
              <a:rPr lang="en-US" sz="2600" dirty="0">
                <a:solidFill>
                  <a:srgbClr val="532418"/>
                </a:solidFill>
                <a:latin typeface="Marcellus" pitchFamily="34" charset="0"/>
                <a:ea typeface="Marcellus" pitchFamily="34" charset="-122"/>
                <a:cs typeface="Marcellus" pitchFamily="34" charset="-120"/>
              </a:rPr>
              <a:t>Make.com: Primary Platform</a:t>
            </a:r>
            <a:endParaRPr lang="en-US" sz="2600" dirty="0"/>
          </a:p>
        </p:txBody>
      </p:sp>
      <p:sp>
        <p:nvSpPr>
          <p:cNvPr id="4" name="Text 2"/>
          <p:cNvSpPr/>
          <p:nvPr/>
        </p:nvSpPr>
        <p:spPr>
          <a:xfrm>
            <a:off x="670798" y="2343864"/>
            <a:ext cx="6410563" cy="249198"/>
          </a:xfrm>
          <a:prstGeom prst="rect">
            <a:avLst/>
          </a:prstGeom>
          <a:noFill/>
          <a:ln/>
        </p:spPr>
        <p:txBody>
          <a:bodyPr wrap="none" lIns="0" tIns="0" rIns="0" bIns="0" rtlCol="0" anchor="t"/>
          <a:lstStyle/>
          <a:p>
            <a:pPr marL="0" indent="0" algn="l">
              <a:lnSpc>
                <a:spcPts val="1950"/>
              </a:lnSpc>
              <a:buNone/>
            </a:pPr>
            <a:r>
              <a:rPr lang="en-US" sz="1500" b="1" dirty="0">
                <a:solidFill>
                  <a:srgbClr val="67534F"/>
                </a:solidFill>
                <a:latin typeface="Montserrat" pitchFamily="34" charset="0"/>
                <a:ea typeface="Montserrat" pitchFamily="34" charset="-122"/>
                <a:cs typeface="Montserrat" pitchFamily="34" charset="-120"/>
              </a:rPr>
              <a:t>Recommended for:</a:t>
            </a:r>
            <a:endParaRPr lang="en-US" sz="1500" dirty="0"/>
          </a:p>
        </p:txBody>
      </p:sp>
      <p:sp>
        <p:nvSpPr>
          <p:cNvPr id="5" name="Text 3"/>
          <p:cNvSpPr/>
          <p:nvPr/>
        </p:nvSpPr>
        <p:spPr>
          <a:xfrm>
            <a:off x="670798" y="2765465"/>
            <a:ext cx="6410563" cy="249198"/>
          </a:xfrm>
          <a:prstGeom prst="rect">
            <a:avLst/>
          </a:prstGeom>
          <a:noFill/>
          <a:ln/>
        </p:spPr>
        <p:txBody>
          <a:bodyPr wrap="none" lIns="0" tIns="0" rIns="0" bIns="0" rtlCol="0" anchor="t"/>
          <a:lstStyle/>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Lead sourcing orchestration with Apollo</a:t>
            </a:r>
            <a:endParaRPr lang="en-US" sz="1500" dirty="0"/>
          </a:p>
        </p:txBody>
      </p:sp>
      <p:sp>
        <p:nvSpPr>
          <p:cNvPr id="6" name="Text 4"/>
          <p:cNvSpPr/>
          <p:nvPr/>
        </p:nvSpPr>
        <p:spPr>
          <a:xfrm>
            <a:off x="670798" y="3081695"/>
            <a:ext cx="6410563" cy="249198"/>
          </a:xfrm>
          <a:prstGeom prst="rect">
            <a:avLst/>
          </a:prstGeom>
          <a:noFill/>
          <a:ln/>
        </p:spPr>
        <p:txBody>
          <a:bodyPr wrap="none" lIns="0" tIns="0" rIns="0" bIns="0" rtlCol="0" anchor="t"/>
          <a:lstStyle/>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Multi-step AI enrichment workflows</a:t>
            </a:r>
            <a:endParaRPr lang="en-US" sz="1500" dirty="0"/>
          </a:p>
        </p:txBody>
      </p:sp>
      <p:sp>
        <p:nvSpPr>
          <p:cNvPr id="7" name="Text 5"/>
          <p:cNvSpPr/>
          <p:nvPr/>
        </p:nvSpPr>
        <p:spPr>
          <a:xfrm>
            <a:off x="670798" y="3397925"/>
            <a:ext cx="6410563" cy="249198"/>
          </a:xfrm>
          <a:prstGeom prst="rect">
            <a:avLst/>
          </a:prstGeom>
          <a:noFill/>
          <a:ln/>
        </p:spPr>
        <p:txBody>
          <a:bodyPr wrap="none" lIns="0" tIns="0" rIns="0" bIns="0" rtlCol="0" anchor="t"/>
          <a:lstStyle/>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Complex qualification logic and scoring</a:t>
            </a:r>
            <a:endParaRPr lang="en-US" sz="1500" dirty="0"/>
          </a:p>
        </p:txBody>
      </p:sp>
      <p:sp>
        <p:nvSpPr>
          <p:cNvPr id="8" name="Text 6"/>
          <p:cNvSpPr/>
          <p:nvPr/>
        </p:nvSpPr>
        <p:spPr>
          <a:xfrm>
            <a:off x="670798" y="3714155"/>
            <a:ext cx="6410563" cy="249198"/>
          </a:xfrm>
          <a:prstGeom prst="rect">
            <a:avLst/>
          </a:prstGeom>
          <a:noFill/>
          <a:ln/>
        </p:spPr>
        <p:txBody>
          <a:bodyPr wrap="none" lIns="0" tIns="0" rIns="0" bIns="0" rtlCol="0" anchor="t"/>
          <a:lstStyle/>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Salesforce bidirectional synchronization</a:t>
            </a:r>
            <a:endParaRPr lang="en-US" sz="1500" dirty="0"/>
          </a:p>
        </p:txBody>
      </p:sp>
      <p:sp>
        <p:nvSpPr>
          <p:cNvPr id="9" name="Text 7"/>
          <p:cNvSpPr/>
          <p:nvPr/>
        </p:nvSpPr>
        <p:spPr>
          <a:xfrm>
            <a:off x="670798" y="4030385"/>
            <a:ext cx="6410563" cy="249198"/>
          </a:xfrm>
          <a:prstGeom prst="rect">
            <a:avLst/>
          </a:prstGeom>
          <a:noFill/>
          <a:ln/>
        </p:spPr>
        <p:txBody>
          <a:bodyPr wrap="none" lIns="0" tIns="0" rIns="0" bIns="0" rtlCol="0" anchor="t"/>
          <a:lstStyle/>
          <a:p>
            <a:pPr marL="342900" indent="-342900" algn="l">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Personalized outreach campaign management</a:t>
            </a:r>
            <a:endParaRPr lang="en-US" sz="1500" dirty="0"/>
          </a:p>
        </p:txBody>
      </p:sp>
      <p:sp>
        <p:nvSpPr>
          <p:cNvPr id="10" name="Text 8"/>
          <p:cNvSpPr/>
          <p:nvPr/>
        </p:nvSpPr>
        <p:spPr>
          <a:xfrm>
            <a:off x="670798" y="4451985"/>
            <a:ext cx="6410563" cy="996791"/>
          </a:xfrm>
          <a:prstGeom prst="rect">
            <a:avLst/>
          </a:prstGeom>
          <a:noFill/>
          <a:ln/>
        </p:spPr>
        <p:txBody>
          <a:bodyPr wrap="square" lIns="0" tIns="0" rIns="0" bIns="0" rtlCol="0" anchor="t"/>
          <a:lstStyle/>
          <a:p>
            <a:pPr marL="0" indent="0" algn="l">
              <a:lnSpc>
                <a:spcPts val="1950"/>
              </a:lnSpc>
              <a:buNone/>
            </a:pPr>
            <a:r>
              <a:rPr lang="en-US" sz="1500" b="1" dirty="0">
                <a:solidFill>
                  <a:srgbClr val="FF954F"/>
                </a:solidFill>
                <a:latin typeface="Montserrat" pitchFamily="34" charset="0"/>
                <a:ea typeface="Montserrat" pitchFamily="34" charset="-122"/>
                <a:cs typeface="Montserrat" pitchFamily="34" charset="-120"/>
              </a:rPr>
              <a:t>Rationale:</a:t>
            </a:r>
            <a:r>
              <a:rPr lang="en-US" sz="1500" dirty="0">
                <a:solidFill>
                  <a:srgbClr val="67534F"/>
                </a:solidFill>
                <a:latin typeface="Montserrat" pitchFamily="34" charset="0"/>
                <a:ea typeface="Montserrat" pitchFamily="34" charset="-122"/>
                <a:cs typeface="Montserrat" pitchFamily="34" charset="-120"/>
              </a:rPr>
              <a:t> The client's requirements demand sophisticated workflow automation with conditional branching, data transformation, and error recovery—all areas where Make.com excels.</a:t>
            </a:r>
            <a:endParaRPr lang="en-US" sz="1500" dirty="0"/>
          </a:p>
        </p:txBody>
      </p:sp>
      <p:pic>
        <p:nvPicPr>
          <p:cNvPr id="11" name="Image 0" descr="preencoded.png"/>
          <p:cNvPicPr>
            <a:picLocks noChangeAspect="1"/>
          </p:cNvPicPr>
          <p:nvPr/>
        </p:nvPicPr>
        <p:blipFill>
          <a:blip r:embed="rId3"/>
          <a:stretch>
            <a:fillRect/>
          </a:stretch>
        </p:blipFill>
        <p:spPr>
          <a:xfrm>
            <a:off x="7556659" y="1746528"/>
            <a:ext cx="6410563" cy="64105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95626"/>
            <a:ext cx="8650010" cy="847725"/>
          </a:xfrm>
          <a:prstGeom prst="rect">
            <a:avLst/>
          </a:prstGeom>
          <a:noFill/>
          <a:ln/>
        </p:spPr>
        <p:txBody>
          <a:bodyPr wrap="none" lIns="0" tIns="0" rIns="0" bIns="0" rtlCol="0" anchor="t"/>
          <a:lstStyle/>
          <a:p>
            <a:pPr marL="0" indent="0" algn="l">
              <a:lnSpc>
                <a:spcPts val="6650"/>
              </a:lnSpc>
              <a:buNone/>
            </a:pPr>
            <a:r>
              <a:rPr lang="en-US" sz="5100" dirty="0">
                <a:solidFill>
                  <a:srgbClr val="532418"/>
                </a:solidFill>
                <a:latin typeface="Marcellus" pitchFamily="34" charset="0"/>
                <a:ea typeface="Marcellus" pitchFamily="34" charset="-122"/>
                <a:cs typeface="Marcellus" pitchFamily="34" charset="-120"/>
              </a:rPr>
              <a:t>Phase 1 Deliverables Summary</a:t>
            </a:r>
            <a:endParaRPr lang="en-US" sz="5100" dirty="0"/>
          </a:p>
        </p:txBody>
      </p:sp>
      <p:sp>
        <p:nvSpPr>
          <p:cNvPr id="3" name="Text 1"/>
          <p:cNvSpPr/>
          <p:nvPr/>
        </p:nvSpPr>
        <p:spPr>
          <a:xfrm>
            <a:off x="793790" y="2496979"/>
            <a:ext cx="226814" cy="294799"/>
          </a:xfrm>
          <a:prstGeom prst="rect">
            <a:avLst/>
          </a:prstGeom>
          <a:noFill/>
          <a:ln/>
        </p:spPr>
        <p:txBody>
          <a:bodyPr wrap="none" lIns="0" tIns="0" rIns="0" bIns="0" rtlCol="0" anchor="t"/>
          <a:lstStyle/>
          <a:p>
            <a:pPr marL="0" indent="0" algn="l">
              <a:lnSpc>
                <a:spcPts val="2300"/>
              </a:lnSpc>
              <a:buNone/>
            </a:pPr>
            <a:r>
              <a:rPr lang="en-US" sz="1750" dirty="0">
                <a:solidFill>
                  <a:srgbClr val="67534F"/>
                </a:solidFill>
                <a:latin typeface="Marcellus Light" pitchFamily="34" charset="0"/>
                <a:ea typeface="Marcellus Light" pitchFamily="34" charset="-122"/>
                <a:cs typeface="Marcellus Light" pitchFamily="34" charset="-120"/>
              </a:rPr>
              <a:t>01</a:t>
            </a:r>
            <a:endParaRPr lang="en-US" sz="1750" dirty="0"/>
          </a:p>
        </p:txBody>
      </p:sp>
      <p:sp>
        <p:nvSpPr>
          <p:cNvPr id="4" name="Shape 2"/>
          <p:cNvSpPr/>
          <p:nvPr/>
        </p:nvSpPr>
        <p:spPr>
          <a:xfrm>
            <a:off x="793790" y="2863334"/>
            <a:ext cx="6407944" cy="30480"/>
          </a:xfrm>
          <a:prstGeom prst="rect">
            <a:avLst/>
          </a:prstGeom>
          <a:solidFill>
            <a:srgbClr val="FF954F"/>
          </a:solidFill>
          <a:ln/>
        </p:spPr>
      </p:sp>
      <p:sp>
        <p:nvSpPr>
          <p:cNvPr id="5" name="Text 3"/>
          <p:cNvSpPr/>
          <p:nvPr/>
        </p:nvSpPr>
        <p:spPr>
          <a:xfrm>
            <a:off x="793790" y="3037642"/>
            <a:ext cx="4893469" cy="423863"/>
          </a:xfrm>
          <a:prstGeom prst="rect">
            <a:avLst/>
          </a:prstGeom>
          <a:noFill/>
          <a:ln/>
        </p:spPr>
        <p:txBody>
          <a:bodyPr wrap="none" lIns="0" tIns="0" rIns="0" bIns="0" rtlCol="0" anchor="t"/>
          <a:lstStyle/>
          <a:p>
            <a:pPr marL="0" indent="0" algn="l">
              <a:lnSpc>
                <a:spcPts val="3300"/>
              </a:lnSpc>
              <a:buNone/>
            </a:pPr>
            <a:r>
              <a:rPr lang="en-US" sz="2550" dirty="0">
                <a:solidFill>
                  <a:srgbClr val="67534F"/>
                </a:solidFill>
                <a:latin typeface="Marcellus" pitchFamily="34" charset="0"/>
                <a:ea typeface="Marcellus" pitchFamily="34" charset="-122"/>
                <a:cs typeface="Marcellus" pitchFamily="34" charset="-120"/>
              </a:rPr>
              <a:t>Requirements Analysis Document</a:t>
            </a:r>
            <a:endParaRPr lang="en-US" sz="2550" dirty="0"/>
          </a:p>
        </p:txBody>
      </p:sp>
      <p:sp>
        <p:nvSpPr>
          <p:cNvPr id="6" name="Text 4"/>
          <p:cNvSpPr/>
          <p:nvPr/>
        </p:nvSpPr>
        <p:spPr>
          <a:xfrm>
            <a:off x="793790" y="3597593"/>
            <a:ext cx="6407944" cy="884396"/>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Comprehensive mapping of client needs to platform capabilities, including technical constraints, integration points, and scalability considerations.</a:t>
            </a:r>
            <a:endParaRPr lang="en-US" sz="1750" dirty="0"/>
          </a:p>
        </p:txBody>
      </p:sp>
      <p:sp>
        <p:nvSpPr>
          <p:cNvPr id="7" name="Text 5"/>
          <p:cNvSpPr/>
          <p:nvPr/>
        </p:nvSpPr>
        <p:spPr>
          <a:xfrm>
            <a:off x="7428548" y="2496979"/>
            <a:ext cx="226814" cy="294799"/>
          </a:xfrm>
          <a:prstGeom prst="rect">
            <a:avLst/>
          </a:prstGeom>
          <a:noFill/>
          <a:ln/>
        </p:spPr>
        <p:txBody>
          <a:bodyPr wrap="none" lIns="0" tIns="0" rIns="0" bIns="0" rtlCol="0" anchor="t"/>
          <a:lstStyle/>
          <a:p>
            <a:pPr marL="0" indent="0" algn="l">
              <a:lnSpc>
                <a:spcPts val="2300"/>
              </a:lnSpc>
              <a:buNone/>
            </a:pPr>
            <a:r>
              <a:rPr lang="en-US" sz="1750" dirty="0">
                <a:solidFill>
                  <a:srgbClr val="67534F"/>
                </a:solidFill>
                <a:latin typeface="Marcellus Light" pitchFamily="34" charset="0"/>
                <a:ea typeface="Marcellus Light" pitchFamily="34" charset="-122"/>
                <a:cs typeface="Marcellus Light" pitchFamily="34" charset="-120"/>
              </a:rPr>
              <a:t>02</a:t>
            </a:r>
            <a:endParaRPr lang="en-US" sz="1750" dirty="0"/>
          </a:p>
        </p:txBody>
      </p:sp>
      <p:sp>
        <p:nvSpPr>
          <p:cNvPr id="8" name="Shape 6"/>
          <p:cNvSpPr/>
          <p:nvPr/>
        </p:nvSpPr>
        <p:spPr>
          <a:xfrm>
            <a:off x="7428548" y="2863334"/>
            <a:ext cx="6408063" cy="30480"/>
          </a:xfrm>
          <a:prstGeom prst="rect">
            <a:avLst/>
          </a:prstGeom>
          <a:solidFill>
            <a:srgbClr val="FF954F"/>
          </a:solidFill>
          <a:ln/>
        </p:spPr>
      </p:sp>
      <p:sp>
        <p:nvSpPr>
          <p:cNvPr id="9" name="Text 7"/>
          <p:cNvSpPr/>
          <p:nvPr/>
        </p:nvSpPr>
        <p:spPr>
          <a:xfrm>
            <a:off x="7428548" y="3037642"/>
            <a:ext cx="4147423" cy="423863"/>
          </a:xfrm>
          <a:prstGeom prst="rect">
            <a:avLst/>
          </a:prstGeom>
          <a:noFill/>
          <a:ln/>
        </p:spPr>
        <p:txBody>
          <a:bodyPr wrap="none" lIns="0" tIns="0" rIns="0" bIns="0" rtlCol="0" anchor="t"/>
          <a:lstStyle/>
          <a:p>
            <a:pPr marL="0" indent="0" algn="l">
              <a:lnSpc>
                <a:spcPts val="3300"/>
              </a:lnSpc>
              <a:buNone/>
            </a:pPr>
            <a:r>
              <a:rPr lang="en-US" sz="2550" dirty="0">
                <a:solidFill>
                  <a:srgbClr val="67534F"/>
                </a:solidFill>
                <a:latin typeface="Marcellus" pitchFamily="34" charset="0"/>
                <a:ea typeface="Marcellus" pitchFamily="34" charset="-122"/>
                <a:cs typeface="Marcellus" pitchFamily="34" charset="-120"/>
              </a:rPr>
              <a:t>Platform Selection Rationale</a:t>
            </a:r>
            <a:endParaRPr lang="en-US" sz="2550" dirty="0"/>
          </a:p>
        </p:txBody>
      </p:sp>
      <p:sp>
        <p:nvSpPr>
          <p:cNvPr id="10" name="Text 8"/>
          <p:cNvSpPr/>
          <p:nvPr/>
        </p:nvSpPr>
        <p:spPr>
          <a:xfrm>
            <a:off x="7428548" y="3597593"/>
            <a:ext cx="6408063" cy="884396"/>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Detailed justification for Make.com as primary platform with comparative analysis against n8n, including cost-benefit evaluation and risk assessment.</a:t>
            </a:r>
            <a:endParaRPr lang="en-US" sz="1750" dirty="0"/>
          </a:p>
        </p:txBody>
      </p:sp>
      <p:sp>
        <p:nvSpPr>
          <p:cNvPr id="11" name="Text 9"/>
          <p:cNvSpPr/>
          <p:nvPr/>
        </p:nvSpPr>
        <p:spPr>
          <a:xfrm>
            <a:off x="793790" y="4878824"/>
            <a:ext cx="226814" cy="294799"/>
          </a:xfrm>
          <a:prstGeom prst="rect">
            <a:avLst/>
          </a:prstGeom>
          <a:noFill/>
          <a:ln/>
        </p:spPr>
        <p:txBody>
          <a:bodyPr wrap="none" lIns="0" tIns="0" rIns="0" bIns="0" rtlCol="0" anchor="t"/>
          <a:lstStyle/>
          <a:p>
            <a:pPr marL="0" indent="0" algn="l">
              <a:lnSpc>
                <a:spcPts val="2300"/>
              </a:lnSpc>
              <a:buNone/>
            </a:pPr>
            <a:r>
              <a:rPr lang="en-US" sz="1750" dirty="0">
                <a:solidFill>
                  <a:srgbClr val="67534F"/>
                </a:solidFill>
                <a:latin typeface="Marcellus Light" pitchFamily="34" charset="0"/>
                <a:ea typeface="Marcellus Light" pitchFamily="34" charset="-122"/>
                <a:cs typeface="Marcellus Light" pitchFamily="34" charset="-120"/>
              </a:rPr>
              <a:t>03</a:t>
            </a:r>
            <a:endParaRPr lang="en-US" sz="1750" dirty="0"/>
          </a:p>
        </p:txBody>
      </p:sp>
      <p:sp>
        <p:nvSpPr>
          <p:cNvPr id="12" name="Shape 10"/>
          <p:cNvSpPr/>
          <p:nvPr/>
        </p:nvSpPr>
        <p:spPr>
          <a:xfrm>
            <a:off x="793790" y="5245179"/>
            <a:ext cx="6407944" cy="30480"/>
          </a:xfrm>
          <a:prstGeom prst="rect">
            <a:avLst/>
          </a:prstGeom>
          <a:solidFill>
            <a:srgbClr val="FF954F"/>
          </a:solidFill>
          <a:ln/>
        </p:spPr>
      </p:sp>
      <p:sp>
        <p:nvSpPr>
          <p:cNvPr id="13" name="Text 11"/>
          <p:cNvSpPr/>
          <p:nvPr/>
        </p:nvSpPr>
        <p:spPr>
          <a:xfrm>
            <a:off x="793790" y="5419487"/>
            <a:ext cx="3260646" cy="423863"/>
          </a:xfrm>
          <a:prstGeom prst="rect">
            <a:avLst/>
          </a:prstGeom>
          <a:noFill/>
          <a:ln/>
        </p:spPr>
        <p:txBody>
          <a:bodyPr wrap="none" lIns="0" tIns="0" rIns="0" bIns="0" rtlCol="0" anchor="t"/>
          <a:lstStyle/>
          <a:p>
            <a:pPr marL="0" indent="0" algn="l">
              <a:lnSpc>
                <a:spcPts val="3300"/>
              </a:lnSpc>
              <a:buNone/>
            </a:pPr>
            <a:r>
              <a:rPr lang="en-US" sz="2550" dirty="0">
                <a:solidFill>
                  <a:srgbClr val="67534F"/>
                </a:solidFill>
                <a:latin typeface="Marcellus" pitchFamily="34" charset="0"/>
                <a:ea typeface="Marcellus" pitchFamily="34" charset="-122"/>
                <a:cs typeface="Marcellus" pitchFamily="34" charset="-120"/>
              </a:rPr>
              <a:t>Architecture Diagram</a:t>
            </a:r>
            <a:endParaRPr lang="en-US" sz="2550" dirty="0"/>
          </a:p>
        </p:txBody>
      </p:sp>
      <p:sp>
        <p:nvSpPr>
          <p:cNvPr id="14" name="Text 12"/>
          <p:cNvSpPr/>
          <p:nvPr/>
        </p:nvSpPr>
        <p:spPr>
          <a:xfrm>
            <a:off x="793790" y="5979438"/>
            <a:ext cx="6407944" cy="884396"/>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Visual representation of system components, data flows, integration touchpoints, and automation logic with technical specifications and sequence flows.</a:t>
            </a:r>
            <a:endParaRPr lang="en-US" sz="1750" dirty="0"/>
          </a:p>
        </p:txBody>
      </p:sp>
      <p:sp>
        <p:nvSpPr>
          <p:cNvPr id="15" name="Text 13"/>
          <p:cNvSpPr/>
          <p:nvPr/>
        </p:nvSpPr>
        <p:spPr>
          <a:xfrm>
            <a:off x="7428548" y="4878824"/>
            <a:ext cx="226814" cy="294799"/>
          </a:xfrm>
          <a:prstGeom prst="rect">
            <a:avLst/>
          </a:prstGeom>
          <a:noFill/>
          <a:ln/>
        </p:spPr>
        <p:txBody>
          <a:bodyPr wrap="none" lIns="0" tIns="0" rIns="0" bIns="0" rtlCol="0" anchor="t"/>
          <a:lstStyle/>
          <a:p>
            <a:pPr marL="0" indent="0" algn="l">
              <a:lnSpc>
                <a:spcPts val="2300"/>
              </a:lnSpc>
              <a:buNone/>
            </a:pPr>
            <a:r>
              <a:rPr lang="en-US" sz="1750" dirty="0">
                <a:solidFill>
                  <a:srgbClr val="67534F"/>
                </a:solidFill>
                <a:latin typeface="Marcellus Light" pitchFamily="34" charset="0"/>
                <a:ea typeface="Marcellus Light" pitchFamily="34" charset="-122"/>
                <a:cs typeface="Marcellus Light" pitchFamily="34" charset="-120"/>
              </a:rPr>
              <a:t>04</a:t>
            </a:r>
            <a:endParaRPr lang="en-US" sz="1750" dirty="0"/>
          </a:p>
        </p:txBody>
      </p:sp>
      <p:sp>
        <p:nvSpPr>
          <p:cNvPr id="16" name="Shape 14"/>
          <p:cNvSpPr/>
          <p:nvPr/>
        </p:nvSpPr>
        <p:spPr>
          <a:xfrm>
            <a:off x="7428548" y="5245179"/>
            <a:ext cx="6408063" cy="30480"/>
          </a:xfrm>
          <a:prstGeom prst="rect">
            <a:avLst/>
          </a:prstGeom>
          <a:solidFill>
            <a:srgbClr val="FF954F"/>
          </a:solidFill>
          <a:ln/>
        </p:spPr>
      </p:sp>
      <p:sp>
        <p:nvSpPr>
          <p:cNvPr id="17" name="Text 15"/>
          <p:cNvSpPr/>
          <p:nvPr/>
        </p:nvSpPr>
        <p:spPr>
          <a:xfrm>
            <a:off x="7428548" y="5419487"/>
            <a:ext cx="3805118" cy="423863"/>
          </a:xfrm>
          <a:prstGeom prst="rect">
            <a:avLst/>
          </a:prstGeom>
          <a:noFill/>
          <a:ln/>
        </p:spPr>
        <p:txBody>
          <a:bodyPr wrap="none" lIns="0" tIns="0" rIns="0" bIns="0" rtlCol="0" anchor="t"/>
          <a:lstStyle/>
          <a:p>
            <a:pPr marL="0" indent="0" algn="l">
              <a:lnSpc>
                <a:spcPts val="3300"/>
              </a:lnSpc>
              <a:buNone/>
            </a:pPr>
            <a:r>
              <a:rPr lang="en-US" sz="2550" dirty="0">
                <a:solidFill>
                  <a:srgbClr val="67534F"/>
                </a:solidFill>
                <a:latin typeface="Marcellus" pitchFamily="34" charset="0"/>
                <a:ea typeface="Marcellus" pitchFamily="34" charset="-122"/>
                <a:cs typeface="Marcellus" pitchFamily="34" charset="-120"/>
              </a:rPr>
              <a:t>Integration Tool Mapping</a:t>
            </a:r>
            <a:endParaRPr lang="en-US" sz="2550" dirty="0"/>
          </a:p>
        </p:txBody>
      </p:sp>
      <p:sp>
        <p:nvSpPr>
          <p:cNvPr id="18" name="Text 16"/>
          <p:cNvSpPr/>
          <p:nvPr/>
        </p:nvSpPr>
        <p:spPr>
          <a:xfrm>
            <a:off x="7428548" y="5979438"/>
            <a:ext cx="6408063" cy="884396"/>
          </a:xfrm>
          <a:prstGeom prst="rect">
            <a:avLst/>
          </a:prstGeom>
          <a:noFill/>
          <a:ln/>
        </p:spPr>
        <p:txBody>
          <a:bodyPr wrap="square" lIns="0" tIns="0" rIns="0" bIns="0" rtlCol="0" anchor="t"/>
          <a:lstStyle/>
          <a:p>
            <a:pPr marL="0" indent="0" algn="l">
              <a:lnSpc>
                <a:spcPts val="2300"/>
              </a:lnSpc>
              <a:buNone/>
            </a:pPr>
            <a:r>
              <a:rPr lang="en-US" sz="1750" dirty="0">
                <a:solidFill>
                  <a:srgbClr val="67534F"/>
                </a:solidFill>
                <a:latin typeface="Montserrat" pitchFamily="34" charset="0"/>
                <a:ea typeface="Montserrat" pitchFamily="34" charset="-122"/>
                <a:cs typeface="Montserrat" pitchFamily="34" charset="-120"/>
              </a:rPr>
              <a:t>Specification of Apollo, Clearbit, and Salesforce roles within the ecosystem, including API requirements, authentication methods, and data schema alignment.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53996" y="835223"/>
            <a:ext cx="7608808" cy="1639253"/>
          </a:xfrm>
          <a:prstGeom prst="rect">
            <a:avLst/>
          </a:prstGeom>
          <a:noFill/>
          <a:ln/>
        </p:spPr>
        <p:txBody>
          <a:bodyPr wrap="square" lIns="0" tIns="0" rIns="0" bIns="0" rtlCol="0" anchor="t"/>
          <a:lstStyle/>
          <a:p>
            <a:pPr marL="0" indent="0" algn="l">
              <a:lnSpc>
                <a:spcPts val="6450"/>
              </a:lnSpc>
              <a:buNone/>
            </a:pPr>
            <a:r>
              <a:rPr lang="en-US" sz="4950" dirty="0">
                <a:solidFill>
                  <a:srgbClr val="532418"/>
                </a:solidFill>
                <a:latin typeface="Marcellus" pitchFamily="34" charset="0"/>
                <a:ea typeface="Marcellus" pitchFamily="34" charset="-122"/>
                <a:cs typeface="Marcellus" pitchFamily="34" charset="-120"/>
              </a:rPr>
              <a:t>Phase 2 Preview: Content &amp; Methodology</a:t>
            </a:r>
            <a:endParaRPr lang="en-US" sz="4950" dirty="0"/>
          </a:p>
        </p:txBody>
      </p:sp>
      <p:sp>
        <p:nvSpPr>
          <p:cNvPr id="4" name="Text 1"/>
          <p:cNvSpPr/>
          <p:nvPr/>
        </p:nvSpPr>
        <p:spPr>
          <a:xfrm>
            <a:off x="6253996" y="3022759"/>
            <a:ext cx="3536871" cy="819626"/>
          </a:xfrm>
          <a:prstGeom prst="rect">
            <a:avLst/>
          </a:prstGeom>
          <a:noFill/>
          <a:ln/>
        </p:spPr>
        <p:txBody>
          <a:bodyPr wrap="square" lIns="0" tIns="0" rIns="0" bIns="0" rtlCol="0" anchor="t"/>
          <a:lstStyle/>
          <a:p>
            <a:pPr marL="0" indent="0" algn="l">
              <a:lnSpc>
                <a:spcPts val="3200"/>
              </a:lnSpc>
              <a:buNone/>
            </a:pPr>
            <a:r>
              <a:rPr lang="en-US" sz="2450" dirty="0">
                <a:solidFill>
                  <a:srgbClr val="532418"/>
                </a:solidFill>
                <a:latin typeface="Marcellus" pitchFamily="34" charset="0"/>
                <a:ea typeface="Marcellus" pitchFamily="34" charset="-122"/>
                <a:cs typeface="Marcellus" pitchFamily="34" charset="-120"/>
              </a:rPr>
              <a:t>Case Study Development</a:t>
            </a:r>
            <a:endParaRPr lang="en-US" sz="2450" dirty="0"/>
          </a:p>
        </p:txBody>
      </p:sp>
      <p:sp>
        <p:nvSpPr>
          <p:cNvPr id="5" name="Text 2"/>
          <p:cNvSpPr/>
          <p:nvPr/>
        </p:nvSpPr>
        <p:spPr>
          <a:xfrm>
            <a:off x="6253996" y="4061698"/>
            <a:ext cx="3536871" cy="3135392"/>
          </a:xfrm>
          <a:prstGeom prst="rect">
            <a:avLst/>
          </a:prstGeom>
          <a:noFill/>
          <a:ln/>
        </p:spPr>
        <p:txBody>
          <a:bodyPr wrap="square" lIns="0" tIns="0" rIns="0" bIns="0" rtlCol="0" anchor="t"/>
          <a:lstStyle/>
          <a:p>
            <a:pPr marL="0" indent="0" algn="l">
              <a:lnSpc>
                <a:spcPts val="2200"/>
              </a:lnSpc>
              <a:buNone/>
            </a:pPr>
            <a:r>
              <a:rPr lang="en-US" sz="1700" dirty="0">
                <a:solidFill>
                  <a:srgbClr val="67534F"/>
                </a:solidFill>
                <a:latin typeface="Montserrat" pitchFamily="34" charset="0"/>
                <a:ea typeface="Montserrat" pitchFamily="34" charset="-122"/>
                <a:cs typeface="Montserrat" pitchFamily="34" charset="-120"/>
              </a:rPr>
              <a:t>We will compile 2-3 relevant case studies demonstrating successful automation implementations for B2B SaaS companies with similar requirements. Each case study will highlight measurable outcomes including lead volume increases, qualification accuracy improvements, and sales cycle reduction.</a:t>
            </a:r>
            <a:endParaRPr lang="en-US" sz="1700" dirty="0"/>
          </a:p>
        </p:txBody>
      </p:sp>
      <p:sp>
        <p:nvSpPr>
          <p:cNvPr id="6" name="Text 3"/>
          <p:cNvSpPr/>
          <p:nvPr/>
        </p:nvSpPr>
        <p:spPr>
          <a:xfrm>
            <a:off x="10333553" y="3022759"/>
            <a:ext cx="3152537" cy="409813"/>
          </a:xfrm>
          <a:prstGeom prst="rect">
            <a:avLst/>
          </a:prstGeom>
          <a:noFill/>
          <a:ln/>
        </p:spPr>
        <p:txBody>
          <a:bodyPr wrap="none" lIns="0" tIns="0" rIns="0" bIns="0" rtlCol="0" anchor="t"/>
          <a:lstStyle/>
          <a:p>
            <a:pPr marL="0" indent="0" algn="l">
              <a:lnSpc>
                <a:spcPts val="3200"/>
              </a:lnSpc>
              <a:buNone/>
            </a:pPr>
            <a:r>
              <a:rPr lang="en-US" sz="2450" dirty="0">
                <a:solidFill>
                  <a:srgbClr val="532418"/>
                </a:solidFill>
                <a:latin typeface="Marcellus" pitchFamily="34" charset="0"/>
                <a:ea typeface="Marcellus" pitchFamily="34" charset="-122"/>
                <a:cs typeface="Marcellus" pitchFamily="34" charset="-120"/>
              </a:rPr>
              <a:t>Proven Methodology</a:t>
            </a:r>
            <a:endParaRPr lang="en-US" sz="2450" dirty="0"/>
          </a:p>
        </p:txBody>
      </p:sp>
      <p:sp>
        <p:nvSpPr>
          <p:cNvPr id="7" name="Text 4"/>
          <p:cNvSpPr/>
          <p:nvPr/>
        </p:nvSpPr>
        <p:spPr>
          <a:xfrm>
            <a:off x="10333553" y="3651885"/>
            <a:ext cx="3536871" cy="285036"/>
          </a:xfrm>
          <a:prstGeom prst="rect">
            <a:avLst/>
          </a:prstGeom>
          <a:noFill/>
          <a:ln/>
        </p:spPr>
        <p:txBody>
          <a:bodyPr wrap="none" lIns="0" tIns="0" rIns="0" bIns="0" rtlCol="0" anchor="t"/>
          <a:lstStyle/>
          <a:p>
            <a:pPr marL="0" indent="0" algn="l">
              <a:lnSpc>
                <a:spcPts val="2200"/>
              </a:lnSpc>
              <a:buNone/>
            </a:pPr>
            <a:r>
              <a:rPr lang="en-US" sz="1700" b="1" dirty="0">
                <a:solidFill>
                  <a:srgbClr val="67534F"/>
                </a:solidFill>
                <a:latin typeface="Montserrat" pitchFamily="34" charset="0"/>
                <a:ea typeface="Montserrat" pitchFamily="34" charset="-122"/>
                <a:cs typeface="Montserrat" pitchFamily="34" charset="-120"/>
              </a:rPr>
              <a:t>Our structured approach:</a:t>
            </a:r>
            <a:endParaRPr lang="en-US" sz="1700" dirty="0"/>
          </a:p>
        </p:txBody>
      </p:sp>
      <p:sp>
        <p:nvSpPr>
          <p:cNvPr id="8" name="Text 5"/>
          <p:cNvSpPr/>
          <p:nvPr/>
        </p:nvSpPr>
        <p:spPr>
          <a:xfrm>
            <a:off x="10333553" y="4134207"/>
            <a:ext cx="3536871" cy="570071"/>
          </a:xfrm>
          <a:prstGeom prst="rect">
            <a:avLst/>
          </a:prstGeom>
          <a:noFill/>
          <a:ln/>
        </p:spPr>
        <p:txBody>
          <a:bodyPr wrap="square" lIns="0" tIns="0" rIns="0" bIns="0" rtlCol="0" anchor="t"/>
          <a:lstStyle/>
          <a:p>
            <a:pPr marL="342900" indent="-342900" algn="l">
              <a:lnSpc>
                <a:spcPts val="2200"/>
              </a:lnSpc>
              <a:buSzPct val="100000"/>
              <a:buFont typeface="+mj-lt"/>
              <a:buAutoNum type="arabicPeriod"/>
            </a:pPr>
            <a:r>
              <a:rPr lang="en-US" sz="1700" dirty="0">
                <a:solidFill>
                  <a:srgbClr val="67534F"/>
                </a:solidFill>
                <a:latin typeface="Montserrat" pitchFamily="34" charset="0"/>
                <a:ea typeface="Montserrat" pitchFamily="34" charset="-122"/>
                <a:cs typeface="Montserrat" pitchFamily="34" charset="-120"/>
              </a:rPr>
              <a:t>Discovery: Deep-dive into current state and pain points</a:t>
            </a:r>
            <a:endParaRPr lang="en-US" sz="1700" dirty="0"/>
          </a:p>
        </p:txBody>
      </p:sp>
      <p:sp>
        <p:nvSpPr>
          <p:cNvPr id="9" name="Text 6"/>
          <p:cNvSpPr/>
          <p:nvPr/>
        </p:nvSpPr>
        <p:spPr>
          <a:xfrm>
            <a:off x="10333553" y="4780955"/>
            <a:ext cx="3536871" cy="855107"/>
          </a:xfrm>
          <a:prstGeom prst="rect">
            <a:avLst/>
          </a:prstGeom>
          <a:noFill/>
          <a:ln/>
        </p:spPr>
        <p:txBody>
          <a:bodyPr wrap="square" lIns="0" tIns="0" rIns="0" bIns="0" rtlCol="0" anchor="t"/>
          <a:lstStyle/>
          <a:p>
            <a:pPr marL="342900" indent="-342900" algn="l">
              <a:lnSpc>
                <a:spcPts val="2200"/>
              </a:lnSpc>
              <a:buSzPct val="100000"/>
              <a:buFont typeface="+mj-lt"/>
              <a:buAutoNum type="arabicPeriod" startAt="2"/>
            </a:pPr>
            <a:r>
              <a:rPr lang="en-US" sz="1700" dirty="0">
                <a:solidFill>
                  <a:srgbClr val="67534F"/>
                </a:solidFill>
                <a:latin typeface="Montserrat" pitchFamily="34" charset="0"/>
                <a:ea typeface="Montserrat" pitchFamily="34" charset="-122"/>
                <a:cs typeface="Montserrat" pitchFamily="34" charset="-120"/>
              </a:rPr>
              <a:t>Architecture: Design scalable, maintainable solutions</a:t>
            </a:r>
            <a:endParaRPr lang="en-US" sz="1700" dirty="0"/>
          </a:p>
        </p:txBody>
      </p:sp>
      <p:sp>
        <p:nvSpPr>
          <p:cNvPr id="10" name="Text 7"/>
          <p:cNvSpPr/>
          <p:nvPr/>
        </p:nvSpPr>
        <p:spPr>
          <a:xfrm>
            <a:off x="10333553" y="5712738"/>
            <a:ext cx="3536871" cy="855107"/>
          </a:xfrm>
          <a:prstGeom prst="rect">
            <a:avLst/>
          </a:prstGeom>
          <a:noFill/>
          <a:ln/>
        </p:spPr>
        <p:txBody>
          <a:bodyPr wrap="square" lIns="0" tIns="0" rIns="0" bIns="0" rtlCol="0" anchor="t"/>
          <a:lstStyle/>
          <a:p>
            <a:pPr marL="342900" indent="-342900" algn="l">
              <a:lnSpc>
                <a:spcPts val="2200"/>
              </a:lnSpc>
              <a:buSzPct val="100000"/>
              <a:buFont typeface="+mj-lt"/>
              <a:buAutoNum type="arabicPeriod" startAt="3"/>
            </a:pPr>
            <a:r>
              <a:rPr lang="en-US" sz="1700" dirty="0">
                <a:solidFill>
                  <a:srgbClr val="67534F"/>
                </a:solidFill>
                <a:latin typeface="Montserrat" pitchFamily="34" charset="0"/>
                <a:ea typeface="Montserrat" pitchFamily="34" charset="-122"/>
                <a:cs typeface="Montserrat" pitchFamily="34" charset="-120"/>
              </a:rPr>
              <a:t>Build/Test: Iterative development with stakeholder feedback</a:t>
            </a:r>
            <a:endParaRPr lang="en-US" sz="1700" dirty="0"/>
          </a:p>
        </p:txBody>
      </p:sp>
      <p:sp>
        <p:nvSpPr>
          <p:cNvPr id="11" name="Text 8"/>
          <p:cNvSpPr/>
          <p:nvPr/>
        </p:nvSpPr>
        <p:spPr>
          <a:xfrm>
            <a:off x="10333553" y="6644521"/>
            <a:ext cx="3536871" cy="570071"/>
          </a:xfrm>
          <a:prstGeom prst="rect">
            <a:avLst/>
          </a:prstGeom>
          <a:noFill/>
          <a:ln/>
        </p:spPr>
        <p:txBody>
          <a:bodyPr wrap="square" lIns="0" tIns="0" rIns="0" bIns="0" rtlCol="0" anchor="t"/>
          <a:lstStyle/>
          <a:p>
            <a:pPr marL="342900" indent="-342900" algn="l">
              <a:lnSpc>
                <a:spcPts val="2200"/>
              </a:lnSpc>
              <a:buSzPct val="100000"/>
              <a:buFont typeface="+mj-lt"/>
              <a:buAutoNum type="arabicPeriod" startAt="4"/>
            </a:pPr>
            <a:r>
              <a:rPr lang="en-US" sz="1700" dirty="0">
                <a:solidFill>
                  <a:srgbClr val="67534F"/>
                </a:solidFill>
                <a:latin typeface="Montserrat" pitchFamily="34" charset="0"/>
                <a:ea typeface="Montserrat" pitchFamily="34" charset="-122"/>
                <a:cs typeface="Montserrat" pitchFamily="34" charset="-120"/>
              </a:rPr>
              <a:t>Deploy/Train: Rollout with comprehensive enablement</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anu2225jadhav@gmail.com</cp:lastModifiedBy>
  <cp:revision>2</cp:revision>
  <dcterms:created xsi:type="dcterms:W3CDTF">2025-10-16T01:53:59Z</dcterms:created>
  <dcterms:modified xsi:type="dcterms:W3CDTF">2025-10-16T08:32:55Z</dcterms:modified>
</cp:coreProperties>
</file>